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5" r:id="rId12"/>
    <p:sldId id="278" r:id="rId13"/>
    <p:sldId id="260" r:id="rId14"/>
    <p:sldId id="274" r:id="rId15"/>
    <p:sldId id="276" r:id="rId16"/>
    <p:sldId id="265" r:id="rId17"/>
    <p:sldId id="281" r:id="rId18"/>
    <p:sldId id="277" r:id="rId19"/>
    <p:sldId id="279" r:id="rId20"/>
    <p:sldId id="273" r:id="rId2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9A1C1"/>
    <a:srgbClr val="9F66C2"/>
    <a:srgbClr val="ED499B"/>
    <a:srgbClr val="A955DD"/>
    <a:srgbClr val="336699"/>
    <a:srgbClr val="0099CC"/>
    <a:srgbClr val="33CC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9" autoAdjust="0"/>
    <p:restoredTop sz="94660"/>
  </p:normalViewPr>
  <p:slideViewPr>
    <p:cSldViewPr>
      <p:cViewPr varScale="1">
        <p:scale>
          <a:sx n="52" d="100"/>
          <a:sy n="52" d="100"/>
        </p:scale>
        <p:origin x="3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BC2B-28CB-4778-9433-683E3058E1FF}" type="datetimeFigureOut">
              <a:rPr lang="zh-TW" altLang="en-US" smtClean="0"/>
              <a:t>2025/3/12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9DCA-F948-4EE0-A4FB-F3ADB24F8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68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19DCA-F948-4EE0-A4FB-F3ADB24F847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66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19DCA-F948-4EE0-A4FB-F3ADB24F847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86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895381"/>
            <a:ext cx="12738058" cy="4008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79343" y="6632399"/>
            <a:ext cx="5678805" cy="1096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DD04-DA55-4451-83E1-D3102B7BD15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752858" y="8751858"/>
            <a:ext cx="1013460" cy="1013460"/>
          </a:xfrm>
          <a:custGeom>
            <a:avLst/>
            <a:gdLst/>
            <a:ahLst/>
            <a:cxnLst/>
            <a:rect l="l" t="t" r="r" b="b"/>
            <a:pathLst>
              <a:path w="1013459" h="1013459">
                <a:moveTo>
                  <a:pt x="506445" y="1012882"/>
                </a:moveTo>
                <a:lnTo>
                  <a:pt x="457667" y="1010564"/>
                </a:lnTo>
                <a:lnTo>
                  <a:pt x="410205" y="1003750"/>
                </a:lnTo>
                <a:lnTo>
                  <a:pt x="364267" y="992654"/>
                </a:lnTo>
                <a:lnTo>
                  <a:pt x="320065" y="977487"/>
                </a:lnTo>
                <a:lnTo>
                  <a:pt x="277811" y="958461"/>
                </a:lnTo>
                <a:lnTo>
                  <a:pt x="237719" y="935789"/>
                </a:lnTo>
                <a:lnTo>
                  <a:pt x="199999" y="909683"/>
                </a:lnTo>
                <a:lnTo>
                  <a:pt x="164864" y="880355"/>
                </a:lnTo>
                <a:lnTo>
                  <a:pt x="132527" y="848017"/>
                </a:lnTo>
                <a:lnTo>
                  <a:pt x="103199" y="812883"/>
                </a:lnTo>
                <a:lnTo>
                  <a:pt x="77093" y="775163"/>
                </a:lnTo>
                <a:lnTo>
                  <a:pt x="54421" y="735070"/>
                </a:lnTo>
                <a:lnTo>
                  <a:pt x="35395" y="692816"/>
                </a:lnTo>
                <a:lnTo>
                  <a:pt x="20228" y="648615"/>
                </a:lnTo>
                <a:lnTo>
                  <a:pt x="9131" y="602677"/>
                </a:lnTo>
                <a:lnTo>
                  <a:pt x="2317" y="555215"/>
                </a:lnTo>
                <a:lnTo>
                  <a:pt x="0" y="506433"/>
                </a:lnTo>
                <a:lnTo>
                  <a:pt x="2317" y="457667"/>
                </a:lnTo>
                <a:lnTo>
                  <a:pt x="9131" y="410205"/>
                </a:lnTo>
                <a:lnTo>
                  <a:pt x="20228" y="364267"/>
                </a:lnTo>
                <a:lnTo>
                  <a:pt x="35395" y="320066"/>
                </a:lnTo>
                <a:lnTo>
                  <a:pt x="54421" y="277812"/>
                </a:lnTo>
                <a:lnTo>
                  <a:pt x="77093" y="237719"/>
                </a:lnTo>
                <a:lnTo>
                  <a:pt x="103199" y="199999"/>
                </a:lnTo>
                <a:lnTo>
                  <a:pt x="132527" y="164865"/>
                </a:lnTo>
                <a:lnTo>
                  <a:pt x="164864" y="132527"/>
                </a:lnTo>
                <a:lnTo>
                  <a:pt x="199999" y="103199"/>
                </a:lnTo>
                <a:lnTo>
                  <a:pt x="237719" y="77093"/>
                </a:lnTo>
                <a:lnTo>
                  <a:pt x="277811" y="54421"/>
                </a:lnTo>
                <a:lnTo>
                  <a:pt x="320065" y="35395"/>
                </a:lnTo>
                <a:lnTo>
                  <a:pt x="364267" y="20228"/>
                </a:lnTo>
                <a:lnTo>
                  <a:pt x="410205" y="9131"/>
                </a:lnTo>
                <a:lnTo>
                  <a:pt x="457667" y="2318"/>
                </a:lnTo>
                <a:lnTo>
                  <a:pt x="506440" y="0"/>
                </a:lnTo>
                <a:lnTo>
                  <a:pt x="555214" y="2318"/>
                </a:lnTo>
                <a:lnTo>
                  <a:pt x="602676" y="9131"/>
                </a:lnTo>
                <a:lnTo>
                  <a:pt x="648614" y="20228"/>
                </a:lnTo>
                <a:lnTo>
                  <a:pt x="692816" y="35395"/>
                </a:lnTo>
                <a:lnTo>
                  <a:pt x="735070" y="54421"/>
                </a:lnTo>
                <a:lnTo>
                  <a:pt x="775162" y="77093"/>
                </a:lnTo>
                <a:lnTo>
                  <a:pt x="812882" y="103199"/>
                </a:lnTo>
                <a:lnTo>
                  <a:pt x="848017" y="132527"/>
                </a:lnTo>
                <a:lnTo>
                  <a:pt x="880354" y="164865"/>
                </a:lnTo>
                <a:lnTo>
                  <a:pt x="909682" y="199999"/>
                </a:lnTo>
                <a:lnTo>
                  <a:pt x="935788" y="237719"/>
                </a:lnTo>
                <a:lnTo>
                  <a:pt x="958460" y="277812"/>
                </a:lnTo>
                <a:lnTo>
                  <a:pt x="977486" y="320066"/>
                </a:lnTo>
                <a:lnTo>
                  <a:pt x="992653" y="364267"/>
                </a:lnTo>
                <a:lnTo>
                  <a:pt x="1003750" y="410205"/>
                </a:lnTo>
                <a:lnTo>
                  <a:pt x="1010563" y="457667"/>
                </a:lnTo>
                <a:lnTo>
                  <a:pt x="1012881" y="506441"/>
                </a:lnTo>
                <a:lnTo>
                  <a:pt x="1010563" y="555215"/>
                </a:lnTo>
                <a:lnTo>
                  <a:pt x="1003750" y="602677"/>
                </a:lnTo>
                <a:lnTo>
                  <a:pt x="992653" y="648615"/>
                </a:lnTo>
                <a:lnTo>
                  <a:pt x="977486" y="692816"/>
                </a:lnTo>
                <a:lnTo>
                  <a:pt x="958460" y="735070"/>
                </a:lnTo>
                <a:lnTo>
                  <a:pt x="935788" y="775163"/>
                </a:lnTo>
                <a:lnTo>
                  <a:pt x="909682" y="812883"/>
                </a:lnTo>
                <a:lnTo>
                  <a:pt x="880354" y="848017"/>
                </a:lnTo>
                <a:lnTo>
                  <a:pt x="848017" y="880355"/>
                </a:lnTo>
                <a:lnTo>
                  <a:pt x="812882" y="909683"/>
                </a:lnTo>
                <a:lnTo>
                  <a:pt x="775162" y="935789"/>
                </a:lnTo>
                <a:lnTo>
                  <a:pt x="735070" y="958461"/>
                </a:lnTo>
                <a:lnTo>
                  <a:pt x="692816" y="977487"/>
                </a:lnTo>
                <a:lnTo>
                  <a:pt x="648614" y="992654"/>
                </a:lnTo>
                <a:lnTo>
                  <a:pt x="602676" y="1003750"/>
                </a:lnTo>
                <a:lnTo>
                  <a:pt x="555214" y="1010564"/>
                </a:lnTo>
                <a:lnTo>
                  <a:pt x="506445" y="1012882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7111929" y="8975206"/>
            <a:ext cx="387350" cy="566420"/>
          </a:xfrm>
          <a:custGeom>
            <a:avLst/>
            <a:gdLst/>
            <a:ahLst/>
            <a:cxnLst/>
            <a:rect l="l" t="t" r="r" b="b"/>
            <a:pathLst>
              <a:path w="387350" h="566420">
                <a:moveTo>
                  <a:pt x="84615" y="566271"/>
                </a:moveTo>
                <a:lnTo>
                  <a:pt x="52833" y="560307"/>
                </a:lnTo>
                <a:lnTo>
                  <a:pt x="24445" y="540115"/>
                </a:lnTo>
                <a:lnTo>
                  <a:pt x="4989" y="511442"/>
                </a:lnTo>
                <a:lnTo>
                  <a:pt x="0" y="480035"/>
                </a:lnTo>
                <a:lnTo>
                  <a:pt x="15014" y="451640"/>
                </a:lnTo>
                <a:lnTo>
                  <a:pt x="191443" y="287616"/>
                </a:lnTo>
                <a:lnTo>
                  <a:pt x="20527" y="120837"/>
                </a:lnTo>
                <a:lnTo>
                  <a:pt x="2224" y="88015"/>
                </a:lnTo>
                <a:lnTo>
                  <a:pt x="6008" y="54343"/>
                </a:lnTo>
                <a:lnTo>
                  <a:pt x="25630" y="24998"/>
                </a:lnTo>
                <a:lnTo>
                  <a:pt x="54838" y="5157"/>
                </a:lnTo>
                <a:lnTo>
                  <a:pt x="87382" y="0"/>
                </a:lnTo>
                <a:lnTo>
                  <a:pt x="117013" y="14701"/>
                </a:lnTo>
                <a:lnTo>
                  <a:pt x="387170" y="287616"/>
                </a:lnTo>
                <a:lnTo>
                  <a:pt x="114256" y="552260"/>
                </a:lnTo>
                <a:lnTo>
                  <a:pt x="84615" y="5662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E876-EA2D-49BC-B1DA-62F6B80FB4AF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4E55-0E97-40A3-970B-B6CA06C601C9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211184" cy="10287000"/>
          </a:xfrm>
          <a:custGeom>
            <a:avLst/>
            <a:gdLst/>
            <a:ahLst/>
            <a:cxnLst/>
            <a:rect l="l" t="t" r="r" b="b"/>
            <a:pathLst>
              <a:path w="8211184" h="10287000">
                <a:moveTo>
                  <a:pt x="8211177" y="10286999"/>
                </a:moveTo>
                <a:lnTo>
                  <a:pt x="1328477" y="10286999"/>
                </a:lnTo>
                <a:lnTo>
                  <a:pt x="0" y="6435649"/>
                </a:lnTo>
                <a:lnTo>
                  <a:pt x="0" y="0"/>
                </a:lnTo>
                <a:lnTo>
                  <a:pt x="4662798" y="0"/>
                </a:lnTo>
                <a:lnTo>
                  <a:pt x="8211177" y="10286999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98" y="2152116"/>
            <a:ext cx="5982766" cy="598276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73033" y="3089913"/>
            <a:ext cx="1245870" cy="1245870"/>
          </a:xfrm>
          <a:custGeom>
            <a:avLst/>
            <a:gdLst/>
            <a:ahLst/>
            <a:cxnLst/>
            <a:rect l="l" t="t" r="r" b="b"/>
            <a:pathLst>
              <a:path w="1245870" h="1245870">
                <a:moveTo>
                  <a:pt x="622667" y="1245328"/>
                </a:moveTo>
                <a:lnTo>
                  <a:pt x="574003" y="1243455"/>
                </a:lnTo>
                <a:lnTo>
                  <a:pt x="526366" y="1237927"/>
                </a:lnTo>
                <a:lnTo>
                  <a:pt x="479892" y="1228883"/>
                </a:lnTo>
                <a:lnTo>
                  <a:pt x="434720" y="1216461"/>
                </a:lnTo>
                <a:lnTo>
                  <a:pt x="390987" y="1200801"/>
                </a:lnTo>
                <a:lnTo>
                  <a:pt x="348832" y="1182040"/>
                </a:lnTo>
                <a:lnTo>
                  <a:pt x="308393" y="1160316"/>
                </a:lnTo>
                <a:lnTo>
                  <a:pt x="269809" y="1135768"/>
                </a:lnTo>
                <a:lnTo>
                  <a:pt x="233219" y="1108536"/>
                </a:lnTo>
                <a:lnTo>
                  <a:pt x="198760" y="1078756"/>
                </a:lnTo>
                <a:lnTo>
                  <a:pt x="166572" y="1046567"/>
                </a:lnTo>
                <a:lnTo>
                  <a:pt x="136792" y="1012108"/>
                </a:lnTo>
                <a:lnTo>
                  <a:pt x="109559" y="975518"/>
                </a:lnTo>
                <a:lnTo>
                  <a:pt x="85011" y="936934"/>
                </a:lnTo>
                <a:lnTo>
                  <a:pt x="63288" y="896496"/>
                </a:lnTo>
                <a:lnTo>
                  <a:pt x="44526" y="854341"/>
                </a:lnTo>
                <a:lnTo>
                  <a:pt x="28866" y="810608"/>
                </a:lnTo>
                <a:lnTo>
                  <a:pt x="16445" y="765435"/>
                </a:lnTo>
                <a:lnTo>
                  <a:pt x="7401" y="718961"/>
                </a:lnTo>
                <a:lnTo>
                  <a:pt x="1873" y="671325"/>
                </a:lnTo>
                <a:lnTo>
                  <a:pt x="0" y="622664"/>
                </a:lnTo>
                <a:lnTo>
                  <a:pt x="1873" y="574003"/>
                </a:lnTo>
                <a:lnTo>
                  <a:pt x="7401" y="526366"/>
                </a:lnTo>
                <a:lnTo>
                  <a:pt x="16445" y="479893"/>
                </a:lnTo>
                <a:lnTo>
                  <a:pt x="28866" y="434720"/>
                </a:lnTo>
                <a:lnTo>
                  <a:pt x="44526" y="390987"/>
                </a:lnTo>
                <a:lnTo>
                  <a:pt x="63288" y="348832"/>
                </a:lnTo>
                <a:lnTo>
                  <a:pt x="85011" y="308393"/>
                </a:lnTo>
                <a:lnTo>
                  <a:pt x="109559" y="269809"/>
                </a:lnTo>
                <a:lnTo>
                  <a:pt x="136792" y="233219"/>
                </a:lnTo>
                <a:lnTo>
                  <a:pt x="166572" y="198760"/>
                </a:lnTo>
                <a:lnTo>
                  <a:pt x="198760" y="166572"/>
                </a:lnTo>
                <a:lnTo>
                  <a:pt x="233219" y="136792"/>
                </a:lnTo>
                <a:lnTo>
                  <a:pt x="269809" y="109559"/>
                </a:lnTo>
                <a:lnTo>
                  <a:pt x="308393" y="85011"/>
                </a:lnTo>
                <a:lnTo>
                  <a:pt x="348832" y="63288"/>
                </a:lnTo>
                <a:lnTo>
                  <a:pt x="390987" y="44526"/>
                </a:lnTo>
                <a:lnTo>
                  <a:pt x="434720" y="28866"/>
                </a:lnTo>
                <a:lnTo>
                  <a:pt x="479892" y="16444"/>
                </a:lnTo>
                <a:lnTo>
                  <a:pt x="526366" y="7401"/>
                </a:lnTo>
                <a:lnTo>
                  <a:pt x="574003" y="1873"/>
                </a:lnTo>
                <a:lnTo>
                  <a:pt x="622664" y="0"/>
                </a:lnTo>
                <a:lnTo>
                  <a:pt x="671324" y="1873"/>
                </a:lnTo>
                <a:lnTo>
                  <a:pt x="718961" y="7401"/>
                </a:lnTo>
                <a:lnTo>
                  <a:pt x="765435" y="16444"/>
                </a:lnTo>
                <a:lnTo>
                  <a:pt x="810607" y="28866"/>
                </a:lnTo>
                <a:lnTo>
                  <a:pt x="854340" y="44526"/>
                </a:lnTo>
                <a:lnTo>
                  <a:pt x="896495" y="63288"/>
                </a:lnTo>
                <a:lnTo>
                  <a:pt x="936934" y="85011"/>
                </a:lnTo>
                <a:lnTo>
                  <a:pt x="975518" y="109559"/>
                </a:lnTo>
                <a:lnTo>
                  <a:pt x="1012108" y="136792"/>
                </a:lnTo>
                <a:lnTo>
                  <a:pt x="1046567" y="166572"/>
                </a:lnTo>
                <a:lnTo>
                  <a:pt x="1078755" y="198760"/>
                </a:lnTo>
                <a:lnTo>
                  <a:pt x="1108535" y="233219"/>
                </a:lnTo>
                <a:lnTo>
                  <a:pt x="1135768" y="269809"/>
                </a:lnTo>
                <a:lnTo>
                  <a:pt x="1160316" y="308393"/>
                </a:lnTo>
                <a:lnTo>
                  <a:pt x="1182039" y="348832"/>
                </a:lnTo>
                <a:lnTo>
                  <a:pt x="1200801" y="390987"/>
                </a:lnTo>
                <a:lnTo>
                  <a:pt x="1216461" y="434720"/>
                </a:lnTo>
                <a:lnTo>
                  <a:pt x="1228883" y="479893"/>
                </a:lnTo>
                <a:lnTo>
                  <a:pt x="1237927" y="526366"/>
                </a:lnTo>
                <a:lnTo>
                  <a:pt x="1243454" y="574003"/>
                </a:lnTo>
                <a:lnTo>
                  <a:pt x="1245328" y="622664"/>
                </a:lnTo>
                <a:lnTo>
                  <a:pt x="1243454" y="671325"/>
                </a:lnTo>
                <a:lnTo>
                  <a:pt x="1237927" y="718961"/>
                </a:lnTo>
                <a:lnTo>
                  <a:pt x="1228883" y="765435"/>
                </a:lnTo>
                <a:lnTo>
                  <a:pt x="1216461" y="810608"/>
                </a:lnTo>
                <a:lnTo>
                  <a:pt x="1200801" y="854341"/>
                </a:lnTo>
                <a:lnTo>
                  <a:pt x="1182039" y="896496"/>
                </a:lnTo>
                <a:lnTo>
                  <a:pt x="1160316" y="936934"/>
                </a:lnTo>
                <a:lnTo>
                  <a:pt x="1135768" y="975518"/>
                </a:lnTo>
                <a:lnTo>
                  <a:pt x="1108535" y="1012108"/>
                </a:lnTo>
                <a:lnTo>
                  <a:pt x="1078755" y="1046567"/>
                </a:lnTo>
                <a:lnTo>
                  <a:pt x="1046567" y="1078756"/>
                </a:lnTo>
                <a:lnTo>
                  <a:pt x="1012108" y="1108536"/>
                </a:lnTo>
                <a:lnTo>
                  <a:pt x="975518" y="1135768"/>
                </a:lnTo>
                <a:lnTo>
                  <a:pt x="936934" y="1160316"/>
                </a:lnTo>
                <a:lnTo>
                  <a:pt x="896495" y="1182040"/>
                </a:lnTo>
                <a:lnTo>
                  <a:pt x="854340" y="1200801"/>
                </a:lnTo>
                <a:lnTo>
                  <a:pt x="810607" y="1216461"/>
                </a:lnTo>
                <a:lnTo>
                  <a:pt x="765435" y="1228883"/>
                </a:lnTo>
                <a:lnTo>
                  <a:pt x="718961" y="1237927"/>
                </a:lnTo>
                <a:lnTo>
                  <a:pt x="671324" y="1243455"/>
                </a:lnTo>
                <a:lnTo>
                  <a:pt x="622667" y="1245328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6B9-3313-4FE9-8D45-022923F07941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4A4-A7D9-4620-8FAC-C9E3D2FF1498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2048" y="3313160"/>
            <a:ext cx="5802630" cy="327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8DB7-3FA4-42C9-9AA1-125885E5C86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12759" cy="10287000"/>
          </a:xfrm>
          <a:custGeom>
            <a:avLst/>
            <a:gdLst/>
            <a:ahLst/>
            <a:cxnLst/>
            <a:rect l="l" t="t" r="r" b="b"/>
            <a:pathLst>
              <a:path w="8112759" h="10287000">
                <a:moveTo>
                  <a:pt x="8112253" y="10286999"/>
                </a:moveTo>
                <a:lnTo>
                  <a:pt x="1229553" y="10286999"/>
                </a:lnTo>
                <a:lnTo>
                  <a:pt x="0" y="6722437"/>
                </a:lnTo>
                <a:lnTo>
                  <a:pt x="0" y="0"/>
                </a:lnTo>
                <a:lnTo>
                  <a:pt x="4563873" y="0"/>
                </a:lnTo>
                <a:lnTo>
                  <a:pt x="8112253" y="10286999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986804" y="0"/>
            <a:ext cx="3301365" cy="9570720"/>
          </a:xfrm>
          <a:custGeom>
            <a:avLst/>
            <a:gdLst/>
            <a:ahLst/>
            <a:cxnLst/>
            <a:rect l="l" t="t" r="r" b="b"/>
            <a:pathLst>
              <a:path w="3301365" h="9570720">
                <a:moveTo>
                  <a:pt x="3301193" y="9570392"/>
                </a:moveTo>
                <a:lnTo>
                  <a:pt x="0" y="0"/>
                </a:lnTo>
                <a:lnTo>
                  <a:pt x="3301193" y="0"/>
                </a:lnTo>
                <a:lnTo>
                  <a:pt x="3301193" y="9570392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7162800" y="1051715"/>
            <a:ext cx="8915400" cy="5348050"/>
          </a:xfrm>
          <a:prstGeom prst="rect">
            <a:avLst/>
          </a:prstGeom>
        </p:spPr>
        <p:txBody>
          <a:bodyPr vert="horz" wrap="square" lIns="0" tIns="2553128" rIns="0" bIns="0" rtlCol="0">
            <a:spAutoFit/>
          </a:bodyPr>
          <a:lstStyle/>
          <a:p>
            <a:pPr marL="540000" marR="5080" algn="l">
              <a:tabLst>
                <a:tab pos="9255760" algn="l"/>
                <a:tab pos="9483725" algn="l"/>
                <a:tab pos="11396345" algn="l"/>
                <a:tab pos="12262485" algn="l"/>
              </a:tabLst>
            </a:pPr>
            <a:r>
              <a:rPr lang="en-US" sz="6000" spc="305" dirty="0">
                <a:latin typeface="Arial"/>
                <a:cs typeface="Arial"/>
              </a:rPr>
              <a:t/>
            </a:r>
            <a:br>
              <a:rPr lang="en-US" sz="6000" spc="305" dirty="0">
                <a:latin typeface="Arial"/>
                <a:cs typeface="Arial"/>
              </a:rPr>
            </a:br>
            <a:r>
              <a:rPr lang="zh-TW" altLang="en-US" sz="6000" spc="305" dirty="0">
                <a:latin typeface="Arial"/>
                <a:cs typeface="Arial"/>
              </a:rPr>
              <a:t>消費者的服裝選擇行為及其影響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ubTitle" idx="4"/>
          </p:nvPr>
        </p:nvSpPr>
        <p:spPr>
          <a:xfrm>
            <a:off x="8393431" y="8181969"/>
            <a:ext cx="7151369" cy="59054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4050"/>
              </a:lnSpc>
              <a:spcBef>
                <a:spcPts val="505"/>
              </a:spcBef>
            </a:pPr>
            <a:r>
              <a:rPr lang="zh-TW" altLang="en-US" sz="4000" spc="-130" dirty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消費者購買</a:t>
            </a:r>
            <a:r>
              <a:rPr lang="zh-TW" altLang="en-US" sz="4000" spc="-1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行為的最新變</a:t>
            </a:r>
            <a:r>
              <a:rPr lang="zh-TW" altLang="en-US" sz="4000" spc="-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化</a:t>
            </a:r>
            <a:endParaRPr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2158CC3-DCFA-45FC-542A-E23AB290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52" y="3121328"/>
            <a:ext cx="6717050" cy="4739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12481" y="403006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消費者判斷是次購買是否正確。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感到滿意的消費者很可能會分享他們的體驗</a:t>
            </a:r>
            <a:r>
              <a:rPr lang="zh-TW" altLang="en-US" sz="2800" dirty="0"/>
              <a:t>並成為忠實的客戶。</a:t>
            </a:r>
            <a:endParaRPr lang="zh-HK" altLang="en-US" sz="28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1558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階段六</a:t>
            </a:r>
            <a:endParaRPr kumimoji="0" lang="zh-TW" alt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algn="r">
              <a:defRPr/>
            </a:pPr>
            <a:r>
              <a:rPr kumimoji="0" lang="zh-HK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購買後評估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91952"/>
              </p:ext>
            </p:extLst>
          </p:nvPr>
        </p:nvGraphicFramePr>
        <p:xfrm>
          <a:off x="8412481" y="6515013"/>
          <a:ext cx="7848600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“A customer talking about  their experience with you is worth ten times that which you write or say about yourself.” – David J. Greer</a:t>
                      </a:r>
                      <a:endParaRPr lang="zh-HK" alt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altLang="zh-TW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翻譯：</a:t>
                      </a:r>
                      <a:endParaRPr lang="en-US" altLang="zh-TW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</a:rPr>
                        <a:t>『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客戶談論與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</a:rPr>
                        <a:t>你的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經歷時，你得到的好處較你自己寫或講多十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</a:rPr>
                        <a:t>倍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</a:rPr>
                        <a:t>』</a:t>
                      </a:r>
                      <a:endParaRPr lang="en-US" altLang="zh-HK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</a:tbl>
          </a:graphicData>
        </a:graphic>
      </p:graphicFrame>
      <p:sp>
        <p:nvSpPr>
          <p:cNvPr id="6" name="六邊形 5">
            <a:extLst>
              <a:ext uri="{FF2B5EF4-FFF2-40B4-BE49-F238E27FC236}">
                <a16:creationId xmlns:a16="http://schemas.microsoft.com/office/drawing/2014/main" id="{8E7A42D4-8F1C-649C-2D46-31A8C334B203}"/>
              </a:ext>
            </a:extLst>
          </p:cNvPr>
          <p:cNvSpPr/>
          <p:nvPr/>
        </p:nvSpPr>
        <p:spPr>
          <a:xfrm>
            <a:off x="2646744" y="911845"/>
            <a:ext cx="2678349" cy="230892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六邊形 6">
            <a:extLst>
              <a:ext uri="{FF2B5EF4-FFF2-40B4-BE49-F238E27FC236}">
                <a16:creationId xmlns:a16="http://schemas.microsoft.com/office/drawing/2014/main" id="{73E12210-565C-FC47-F3C6-C797C102E2A1}"/>
              </a:ext>
            </a:extLst>
          </p:cNvPr>
          <p:cNvSpPr/>
          <p:nvPr/>
        </p:nvSpPr>
        <p:spPr>
          <a:xfrm>
            <a:off x="2821381" y="1102718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E52A1F-EE1A-2507-81A5-5D5AEAF3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5" y="1445880"/>
            <a:ext cx="1337124" cy="12408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3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箭號: 五邊形 3">
            <a:extLst>
              <a:ext uri="{FF2B5EF4-FFF2-40B4-BE49-F238E27FC236}">
                <a16:creationId xmlns:a16="http://schemas.microsoft.com/office/drawing/2014/main" id="{F55156C1-5729-C1CB-683F-ECE7A88F0DD1}"/>
              </a:ext>
            </a:extLst>
          </p:cNvPr>
          <p:cNvSpPr/>
          <p:nvPr/>
        </p:nvSpPr>
        <p:spPr>
          <a:xfrm rot="10800000">
            <a:off x="14655511" y="2678870"/>
            <a:ext cx="3258077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7FC6E8FD-5F41-EC5E-CC15-17858AB4A2D7}"/>
              </a:ext>
            </a:extLst>
          </p:cNvPr>
          <p:cNvSpPr/>
          <p:nvPr/>
        </p:nvSpPr>
        <p:spPr>
          <a:xfrm rot="5400000">
            <a:off x="10534155" y="1041138"/>
            <a:ext cx="2432923" cy="208483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76F3827D-9957-CDA8-9B36-F0C338BE42C9}"/>
              </a:ext>
            </a:extLst>
          </p:cNvPr>
          <p:cNvSpPr/>
          <p:nvPr/>
        </p:nvSpPr>
        <p:spPr>
          <a:xfrm rot="16200000">
            <a:off x="13325963" y="6866843"/>
            <a:ext cx="2432923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F369AE27-6CBD-1598-50DF-8DB468347C27}"/>
              </a:ext>
            </a:extLst>
          </p:cNvPr>
          <p:cNvSpPr/>
          <p:nvPr/>
        </p:nvSpPr>
        <p:spPr>
          <a:xfrm rot="16200000">
            <a:off x="10534155" y="6924352"/>
            <a:ext cx="2432923" cy="20848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9A381F9C-BA9F-CFF5-48B2-4CF252A5F76B}"/>
              </a:ext>
            </a:extLst>
          </p:cNvPr>
          <p:cNvSpPr/>
          <p:nvPr/>
        </p:nvSpPr>
        <p:spPr>
          <a:xfrm>
            <a:off x="8284525" y="5402231"/>
            <a:ext cx="3157700" cy="20848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C8AA499B-84E4-DD08-3BA0-3A12E3B1A1D0}"/>
              </a:ext>
            </a:extLst>
          </p:cNvPr>
          <p:cNvSpPr/>
          <p:nvPr/>
        </p:nvSpPr>
        <p:spPr>
          <a:xfrm>
            <a:off x="8221799" y="2639570"/>
            <a:ext cx="3258465" cy="208483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66364877-4373-103D-BFBF-CBB64CFB5018}"/>
              </a:ext>
            </a:extLst>
          </p:cNvPr>
          <p:cNvSpPr/>
          <p:nvPr/>
        </p:nvSpPr>
        <p:spPr>
          <a:xfrm rot="5400000">
            <a:off x="13009742" y="1041139"/>
            <a:ext cx="2432923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CA9600D9-256C-2199-7722-F59BAF7F7E86}"/>
              </a:ext>
            </a:extLst>
          </p:cNvPr>
          <p:cNvSpPr/>
          <p:nvPr/>
        </p:nvSpPr>
        <p:spPr>
          <a:xfrm rot="10800000">
            <a:off x="14713680" y="5181803"/>
            <a:ext cx="3199907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5" name="流程圖: 接點 14">
            <a:extLst>
              <a:ext uri="{FF2B5EF4-FFF2-40B4-BE49-F238E27FC236}">
                <a16:creationId xmlns:a16="http://schemas.microsoft.com/office/drawing/2014/main" id="{DFB0C03A-79DA-BCB3-9518-530B4AC6DAC5}"/>
              </a:ext>
            </a:extLst>
          </p:cNvPr>
          <p:cNvSpPr/>
          <p:nvPr/>
        </p:nvSpPr>
        <p:spPr>
          <a:xfrm>
            <a:off x="11336960" y="3412536"/>
            <a:ext cx="3461467" cy="346146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6" name="流程圖: 接點 15">
            <a:extLst>
              <a:ext uri="{FF2B5EF4-FFF2-40B4-BE49-F238E27FC236}">
                <a16:creationId xmlns:a16="http://schemas.microsoft.com/office/drawing/2014/main" id="{58EB37CC-1748-E345-12D6-E8F5809AA764}"/>
              </a:ext>
            </a:extLst>
          </p:cNvPr>
          <p:cNvSpPr/>
          <p:nvPr/>
        </p:nvSpPr>
        <p:spPr>
          <a:xfrm>
            <a:off x="11878952" y="4013432"/>
            <a:ext cx="2432923" cy="2260135"/>
          </a:xfrm>
          <a:prstGeom prst="flowChartConnector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/>
              <a:t>消費者</a:t>
            </a:r>
            <a:endParaRPr lang="en-US" altLang="zh-HK" sz="2400" dirty="0"/>
          </a:p>
          <a:p>
            <a:pPr algn="ctr"/>
            <a:r>
              <a:rPr lang="zh-HK" altLang="en-US" sz="2400" dirty="0"/>
              <a:t>行為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CF3F02-D82B-07DD-9814-815D1435214D}"/>
              </a:ext>
            </a:extLst>
          </p:cNvPr>
          <p:cNvSpPr txBox="1"/>
          <p:nvPr/>
        </p:nvSpPr>
        <p:spPr>
          <a:xfrm rot="18884439">
            <a:off x="8881308" y="142589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CONSUMER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FE633F3-7DFC-9AE0-11B7-86DBB3EF67EE}"/>
              </a:ext>
            </a:extLst>
          </p:cNvPr>
          <p:cNvSpPr txBox="1"/>
          <p:nvPr/>
        </p:nvSpPr>
        <p:spPr>
          <a:xfrm>
            <a:off x="8249025" y="12993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rgbClr val="00B0F0"/>
                </a:solidFill>
              </a:rPr>
              <a:t>消費者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B87290-9274-DD3E-5868-0A605137C557}"/>
              </a:ext>
            </a:extLst>
          </p:cNvPr>
          <p:cNvSpPr txBox="1"/>
          <p:nvPr/>
        </p:nvSpPr>
        <p:spPr>
          <a:xfrm>
            <a:off x="8249025" y="8187553"/>
            <a:ext cx="2376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生活方式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E8526B6-4E70-8993-9C7E-E67106E4C48F}"/>
              </a:ext>
            </a:extLst>
          </p:cNvPr>
          <p:cNvSpPr txBox="1"/>
          <p:nvPr/>
        </p:nvSpPr>
        <p:spPr>
          <a:xfrm>
            <a:off x="16313633" y="1299314"/>
            <a:ext cx="1530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體</a:t>
            </a:r>
            <a:r>
              <a:rPr kumimoji="0" lang="zh-HK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驗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42DDAFD-AB19-40C7-59E8-6DB0313DED18}"/>
              </a:ext>
            </a:extLst>
          </p:cNvPr>
          <p:cNvSpPr txBox="1"/>
          <p:nvPr/>
        </p:nvSpPr>
        <p:spPr>
          <a:xfrm>
            <a:off x="16284549" y="8153778"/>
            <a:ext cx="1613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體</a:t>
            </a:r>
            <a:r>
              <a:rPr kumimoji="0" lang="zh-HK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驗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4D4EA8-F651-2AD4-17A7-48EE7E9C9E7F}"/>
              </a:ext>
            </a:extLst>
          </p:cNvPr>
          <p:cNvSpPr txBox="1"/>
          <p:nvPr/>
        </p:nvSpPr>
        <p:spPr>
          <a:xfrm>
            <a:off x="10969175" y="1010395"/>
            <a:ext cx="934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>
                <a:solidFill>
                  <a:schemeClr val="bg1"/>
                </a:solidFill>
              </a:rPr>
              <a:t>個人</a:t>
            </a:r>
            <a:r>
              <a:rPr lang="en-US" altLang="zh-HK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年齡</a:t>
            </a:r>
            <a:endParaRPr lang="en-US" altLang="zh-TW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職業</a:t>
            </a:r>
            <a:endParaRPr lang="en-US" altLang="zh-TW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教育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C2A8C1C-5F12-28A1-3F5F-7FF3046999EA}"/>
              </a:ext>
            </a:extLst>
          </p:cNvPr>
          <p:cNvSpPr txBox="1"/>
          <p:nvPr/>
        </p:nvSpPr>
        <p:spPr>
          <a:xfrm>
            <a:off x="13453777" y="1062069"/>
            <a:ext cx="159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文化</a:t>
            </a: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社會地位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社會階層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次文化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FC9A690-9EF7-02B7-862D-50AA11F25D0B}"/>
              </a:ext>
            </a:extLst>
          </p:cNvPr>
          <p:cNvSpPr txBox="1"/>
          <p:nvPr/>
        </p:nvSpPr>
        <p:spPr>
          <a:xfrm>
            <a:off x="8497860" y="3117255"/>
            <a:ext cx="2432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心理</a:t>
            </a: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動機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solidFill>
                  <a:prstClr val="white"/>
                </a:solidFill>
              </a:rPr>
              <a:t>認知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信念和態度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965D357-27DC-B069-B69A-AE898DB0BFFE}"/>
              </a:ext>
            </a:extLst>
          </p:cNvPr>
          <p:cNvSpPr txBox="1"/>
          <p:nvPr/>
        </p:nvSpPr>
        <p:spPr>
          <a:xfrm>
            <a:off x="8577798" y="5783187"/>
            <a:ext cx="3344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環境</a:t>
            </a: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科技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經濟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通貨膨脹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政治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F045202-3FA7-FBAA-FF26-8A0766B9E22F}"/>
              </a:ext>
            </a:extLst>
          </p:cNvPr>
          <p:cNvSpPr txBox="1"/>
          <p:nvPr/>
        </p:nvSpPr>
        <p:spPr>
          <a:xfrm>
            <a:off x="11065340" y="7596482"/>
            <a:ext cx="1727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prstClr val="white"/>
                </a:solidFill>
              </a:rPr>
              <a:t>市場營</a:t>
            </a:r>
            <a:r>
              <a:rPr lang="zh-HK" altLang="en-US" dirty="0">
                <a:solidFill>
                  <a:prstClr val="white"/>
                </a:solidFill>
              </a:rPr>
              <a:t>銷</a:t>
            </a: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策略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促銷活動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廣告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通訊</a:t>
            </a:r>
            <a:endParaRPr kumimoji="0" lang="en-US" altLang="zh-H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E088BEA-3E7A-A521-74C8-89AF77621392}"/>
              </a:ext>
            </a:extLst>
          </p:cNvPr>
          <p:cNvSpPr txBox="1"/>
          <p:nvPr/>
        </p:nvSpPr>
        <p:spPr>
          <a:xfrm>
            <a:off x="13611016" y="7784561"/>
            <a:ext cx="1862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社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交</a:t>
            </a:r>
            <a:r>
              <a:rPr kumimoji="0" lang="zh-HK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媒體： </a:t>
            </a:r>
            <a:endParaRPr kumimoji="0" lang="en-US" altLang="zh-HK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視訊串流平台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網路日誌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30D0023-40AE-35C1-0472-B7746E902CC1}"/>
              </a:ext>
            </a:extLst>
          </p:cNvPr>
          <p:cNvSpPr txBox="1"/>
          <p:nvPr/>
        </p:nvSpPr>
        <p:spPr>
          <a:xfrm>
            <a:off x="15758636" y="5485555"/>
            <a:ext cx="19811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社會</a:t>
            </a: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參考群體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社會角色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地位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家庭類型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42E6AF8-EA81-E463-4BEB-F6B9B297EF41}"/>
              </a:ext>
            </a:extLst>
          </p:cNvPr>
          <p:cNvSpPr txBox="1"/>
          <p:nvPr/>
        </p:nvSpPr>
        <p:spPr>
          <a:xfrm>
            <a:off x="15640324" y="2961889"/>
            <a:ext cx="24236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客戶的反應：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品牌選擇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購買時間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再購買</a:t>
            </a:r>
            <a:endParaRPr kumimoji="0" lang="en-US" altLang="zh-TW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solidFill>
                  <a:prstClr val="white"/>
                </a:solidFill>
              </a:rPr>
              <a:t>再購買的間隔時間</a:t>
            </a:r>
            <a:endParaRPr lang="zh-HK" altLang="en-US" dirty="0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1E8731-2331-2DBF-B0AC-0D13F8AFCC90}"/>
              </a:ext>
            </a:extLst>
          </p:cNvPr>
          <p:cNvSpPr txBox="1"/>
          <p:nvPr/>
        </p:nvSpPr>
        <p:spPr>
          <a:xfrm>
            <a:off x="-756985" y="4027075"/>
            <a:ext cx="9283148" cy="163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95"/>
              </a:spcBef>
            </a:pPr>
            <a:r>
              <a:rPr lang="zh-TW" altLang="en-US" sz="4400" spc="-10" dirty="0">
                <a:solidFill>
                  <a:srgbClr val="F2F2F2"/>
                </a:solidFill>
                <a:latin typeface="Verdana"/>
                <a:cs typeface="Verdana"/>
              </a:rPr>
              <a:t>消費者行為</a:t>
            </a:r>
            <a:r>
              <a:rPr lang="zh-TW" altLang="en-US" sz="4400" spc="-80" dirty="0">
                <a:solidFill>
                  <a:srgbClr val="F2F2F2"/>
                </a:solidFill>
                <a:latin typeface="Verdana"/>
                <a:cs typeface="Verdana"/>
              </a:rPr>
              <a:t>的</a:t>
            </a:r>
            <a:endParaRPr lang="en-US" altLang="zh-TW" sz="4400" spc="-80" dirty="0">
              <a:solidFill>
                <a:srgbClr val="F2F2F2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17500"/>
              </a:lnSpc>
              <a:spcBef>
                <a:spcPts val="95"/>
              </a:spcBef>
            </a:pPr>
            <a:r>
              <a:rPr lang="zh-TW" altLang="en-US" sz="4400" spc="-10" dirty="0">
                <a:solidFill>
                  <a:srgbClr val="F2F2F2"/>
                </a:solidFill>
                <a:latin typeface="Verdana"/>
                <a:cs typeface="Verdana"/>
              </a:rPr>
              <a:t>模式</a:t>
            </a:r>
            <a:endParaRPr lang="en-US" altLang="zh-TW" sz="4400" spc="-10" dirty="0">
              <a:solidFill>
                <a:srgbClr val="F2F2F2"/>
              </a:solidFill>
              <a:latin typeface="Verdana"/>
              <a:cs typeface="Verdan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065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42E6AF8-EA81-E463-4BEB-F6B9B297EF41}"/>
              </a:ext>
            </a:extLst>
          </p:cNvPr>
          <p:cNvSpPr txBox="1"/>
          <p:nvPr/>
        </p:nvSpPr>
        <p:spPr>
          <a:xfrm>
            <a:off x="15245413" y="3082387"/>
            <a:ext cx="3258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Customers’ Response: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Selecting Brand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Buying time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Repurchasing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Buying intervals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E1C4827-05CE-7D05-E9DE-292415A4932B}"/>
              </a:ext>
            </a:extLst>
          </p:cNvPr>
          <p:cNvSpPr txBox="1"/>
          <p:nvPr/>
        </p:nvSpPr>
        <p:spPr>
          <a:xfrm>
            <a:off x="6650699" y="1074249"/>
            <a:ext cx="993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研究消費者行為的必要</a:t>
            </a:r>
            <a:r>
              <a:rPr lang="en-US" altLang="zh-TW" sz="4400" dirty="0">
                <a:solidFill>
                  <a:schemeClr val="tx1"/>
                </a:solidFill>
              </a:rPr>
              <a:t>/</a:t>
            </a:r>
            <a:r>
              <a:rPr lang="zh-TW" altLang="en-US" sz="4400" dirty="0">
                <a:solidFill>
                  <a:schemeClr val="tx1"/>
                </a:solidFill>
              </a:rPr>
              <a:t>重要性是甚麼？</a:t>
            </a:r>
            <a:endParaRPr lang="zh-HK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D96CE9-CD77-C828-0CC6-4F9714862DB5}"/>
              </a:ext>
            </a:extLst>
          </p:cNvPr>
          <p:cNvSpPr txBox="1"/>
          <p:nvPr/>
        </p:nvSpPr>
        <p:spPr>
          <a:xfrm>
            <a:off x="7924800" y="2895079"/>
            <a:ext cx="670247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</a:rPr>
              <a:t>了解</a:t>
            </a:r>
            <a:r>
              <a:rPr lang="zh-TW" altLang="en-US" sz="3200" dirty="0" smtClean="0">
                <a:solidFill>
                  <a:schemeClr val="tx1"/>
                </a:solidFill>
              </a:rPr>
              <a:t>消費者的需求</a:t>
            </a:r>
            <a:endParaRPr lang="en-US" altLang="zh-TW" sz="3200" dirty="0">
              <a:solidFill>
                <a:schemeClr val="tx1"/>
              </a:solidFill>
            </a:endParaRPr>
          </a:p>
          <a:p>
            <a:endParaRPr lang="en-US" altLang="zh-HK" sz="3200" dirty="0">
              <a:solidFill>
                <a:schemeClr val="tx1"/>
              </a:solidFill>
            </a:endParaRPr>
          </a:p>
          <a:p>
            <a:r>
              <a:rPr lang="zh-TW" altLang="en-US" sz="3200" dirty="0">
                <a:solidFill>
                  <a:schemeClr val="tx1"/>
                </a:solidFill>
              </a:rPr>
              <a:t>    制定有效</a:t>
            </a:r>
            <a:r>
              <a:rPr lang="zh-TW" altLang="en-US" sz="3200" dirty="0" smtClean="0">
                <a:solidFill>
                  <a:schemeClr val="tx1"/>
                </a:solidFill>
              </a:rPr>
              <a:t>的市場營</a:t>
            </a:r>
            <a:r>
              <a:rPr lang="zh-TW" altLang="en-US" sz="3200" dirty="0">
                <a:solidFill>
                  <a:schemeClr val="tx1"/>
                </a:solidFill>
              </a:rPr>
              <a:t>銷策略</a:t>
            </a:r>
            <a:endParaRPr lang="en-US" altLang="zh-TW" sz="3200" dirty="0">
              <a:solidFill>
                <a:schemeClr val="tx1"/>
              </a:solidFill>
            </a:endParaRPr>
          </a:p>
          <a:p>
            <a:endParaRPr lang="en-US" altLang="zh-HK" sz="3200" dirty="0">
              <a:solidFill>
                <a:schemeClr val="tx1"/>
              </a:solidFill>
            </a:endParaRPr>
          </a:p>
          <a:p>
            <a:r>
              <a:rPr lang="en-US" altLang="zh-HK" sz="3200" dirty="0">
                <a:solidFill>
                  <a:schemeClr val="tx1"/>
                </a:solidFill>
              </a:rPr>
              <a:t>       </a:t>
            </a:r>
            <a:r>
              <a:rPr lang="zh-HK" altLang="en-US" sz="3200" dirty="0">
                <a:solidFill>
                  <a:schemeClr val="tx1"/>
                </a:solidFill>
              </a:rPr>
              <a:t>識別市場機會</a:t>
            </a:r>
            <a:endParaRPr lang="en-US" altLang="zh-HK" sz="3200" dirty="0">
              <a:solidFill>
                <a:schemeClr val="tx1"/>
              </a:solidFill>
            </a:endParaRPr>
          </a:p>
          <a:p>
            <a:endParaRPr lang="en-US" altLang="zh-HK" sz="3200" dirty="0">
              <a:solidFill>
                <a:schemeClr val="tx1"/>
              </a:solidFill>
            </a:endParaRPr>
          </a:p>
          <a:p>
            <a:r>
              <a:rPr lang="en-US" altLang="zh-HK" sz="3200" dirty="0">
                <a:solidFill>
                  <a:schemeClr val="tx1"/>
                </a:solidFill>
              </a:rPr>
              <a:t>           </a:t>
            </a:r>
            <a:r>
              <a:rPr lang="zh-TW" altLang="en-US" sz="3200" dirty="0">
                <a:solidFill>
                  <a:schemeClr val="tx1"/>
                </a:solidFill>
              </a:rPr>
              <a:t>提升客戶體驗</a:t>
            </a:r>
            <a:endParaRPr lang="en-US" altLang="zh-TW" sz="3200" dirty="0">
              <a:solidFill>
                <a:schemeClr val="tx1"/>
              </a:solidFill>
            </a:endParaRPr>
          </a:p>
          <a:p>
            <a:endParaRPr lang="en-US" altLang="zh-HK" sz="3200" dirty="0">
              <a:solidFill>
                <a:schemeClr val="tx1"/>
              </a:solidFill>
            </a:endParaRPr>
          </a:p>
          <a:p>
            <a:r>
              <a:rPr lang="en-US" altLang="zh-HK" sz="3200" dirty="0">
                <a:solidFill>
                  <a:schemeClr val="tx1"/>
                </a:solidFill>
              </a:rPr>
              <a:t>              </a:t>
            </a:r>
            <a:r>
              <a:rPr lang="zh-TW" altLang="en-US" sz="3200" dirty="0">
                <a:solidFill>
                  <a:schemeClr val="tx1"/>
                </a:solidFill>
              </a:rPr>
              <a:t>最大限度地減少風險和失敗</a:t>
            </a:r>
            <a:endParaRPr lang="en-US" altLang="zh-TW" sz="3200" dirty="0">
              <a:solidFill>
                <a:schemeClr val="tx1"/>
              </a:solidFill>
            </a:endParaRPr>
          </a:p>
          <a:p>
            <a:endParaRPr lang="en-US" altLang="zh-HK" sz="3200" dirty="0">
              <a:solidFill>
                <a:schemeClr val="tx1"/>
              </a:solidFill>
            </a:endParaRPr>
          </a:p>
          <a:p>
            <a:r>
              <a:rPr lang="en-US" altLang="zh-HK" sz="3200" dirty="0">
                <a:solidFill>
                  <a:schemeClr val="tx1"/>
                </a:solidFill>
              </a:rPr>
              <a:t>                  </a:t>
            </a:r>
            <a:r>
              <a:rPr lang="zh-TW" altLang="en-US" sz="3200" dirty="0">
                <a:solidFill>
                  <a:schemeClr val="tx1"/>
                </a:solidFill>
              </a:rPr>
              <a:t>建立牢固的品牌關係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36B29A-BFFC-C2D7-66C7-71322FC9BFA3}"/>
              </a:ext>
            </a:extLst>
          </p:cNvPr>
          <p:cNvSpPr txBox="1"/>
          <p:nvPr/>
        </p:nvSpPr>
        <p:spPr>
          <a:xfrm>
            <a:off x="1871667" y="3877777"/>
            <a:ext cx="27238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6600" dirty="0">
                <a:solidFill>
                  <a:schemeClr val="bg1"/>
                </a:solidFill>
              </a:rPr>
              <a:t>必要</a:t>
            </a:r>
            <a:r>
              <a:rPr lang="en-US" altLang="zh-HK" sz="6600" dirty="0">
                <a:solidFill>
                  <a:schemeClr val="bg1"/>
                </a:solidFill>
              </a:rPr>
              <a:t>/</a:t>
            </a:r>
          </a:p>
          <a:p>
            <a:r>
              <a:rPr lang="zh-HK" altLang="en-US" sz="6600" dirty="0">
                <a:solidFill>
                  <a:schemeClr val="bg1"/>
                </a:solidFill>
              </a:rPr>
              <a:t>重要性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27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0189" y="0"/>
            <a:ext cx="2007870" cy="4537710"/>
          </a:xfrm>
          <a:custGeom>
            <a:avLst/>
            <a:gdLst/>
            <a:ahLst/>
            <a:cxnLst/>
            <a:rect l="l" t="t" r="r" b="b"/>
            <a:pathLst>
              <a:path w="2007869" h="4537710">
                <a:moveTo>
                  <a:pt x="2007810" y="4537226"/>
                </a:moveTo>
                <a:lnTo>
                  <a:pt x="0" y="0"/>
                </a:lnTo>
                <a:lnTo>
                  <a:pt x="2007810" y="0"/>
                </a:lnTo>
                <a:lnTo>
                  <a:pt x="2007810" y="4537226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8813" y="795385"/>
            <a:ext cx="15401376" cy="9137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6965"/>
              </a:lnSpc>
              <a:spcBef>
                <a:spcPts val="125"/>
              </a:spcBef>
            </a:pPr>
            <a:r>
              <a:rPr lang="zh-TW" altLang="en-US" sz="6050" spc="919" dirty="0"/>
              <a:t>三種</a:t>
            </a:r>
            <a:r>
              <a:rPr lang="zh-TW" altLang="en-US" sz="6050" spc="919" dirty="0" smtClean="0"/>
              <a:t>消費</a:t>
            </a:r>
            <a:r>
              <a:rPr lang="zh-TW" altLang="en-US" sz="6050" spc="919" dirty="0"/>
              <a:t>者的</a:t>
            </a:r>
            <a:r>
              <a:rPr lang="zh-TW" altLang="en-US" sz="6050" spc="919" dirty="0" smtClean="0"/>
              <a:t>行為</a:t>
            </a:r>
            <a:endParaRPr lang="en-US" sz="605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28A262D-D1EF-37B9-1D70-5D3FA2969FC2}"/>
              </a:ext>
            </a:extLst>
          </p:cNvPr>
          <p:cNvSpPr txBox="1"/>
          <p:nvPr/>
        </p:nvSpPr>
        <p:spPr>
          <a:xfrm>
            <a:off x="4724400" y="2870384"/>
            <a:ext cx="11811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</a:rPr>
              <a:t>購買行為：消費者願意購買什麼</a:t>
            </a:r>
            <a:endParaRPr lang="en-US" altLang="zh-HK" sz="24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PT Sans" panose="020B05030202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需求：</a:t>
            </a:r>
            <a:r>
              <a:rPr lang="zh-TW" alt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對產品、服務或品牌的整體興趣水平</a:t>
            </a: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保</a:t>
            </a:r>
            <a:r>
              <a:rPr lang="zh-TW" altLang="en-US" sz="2400" b="1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持</a:t>
            </a:r>
            <a:r>
              <a:rPr lang="zh-TW" altLang="en-US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zh-TW" alt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消費者繼續使用某個品牌的時間有多長</a:t>
            </a: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回</a:t>
            </a:r>
            <a:r>
              <a:rPr lang="zh-TW" altLang="en-US" sz="2400" b="1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想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：消費者回想購買經驗時的準確度</a:t>
            </a:r>
            <a:endParaRPr lang="en-US" altLang="zh-HK" sz="2400" b="1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zh-HK" sz="2400" b="1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1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1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使用行為：如何使用產品</a:t>
            </a:r>
            <a:endParaRPr lang="en-US" altLang="zh-TW" sz="24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流失：</a:t>
            </a:r>
            <a:r>
              <a:rPr lang="zh-TW" alt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因不滿意、認為缺乏價值或其他因素而</a:t>
            </a:r>
            <a:r>
              <a:rPr lang="zh-TW" altLang="en-US" sz="2400" b="0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離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+mj-lt"/>
              </a:rPr>
              <a:t>棄</a:t>
            </a:r>
            <a:r>
              <a:rPr lang="zh-TW" altLang="en-US" sz="2400" b="0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產品</a:t>
            </a:r>
            <a:r>
              <a:rPr lang="zh-TW" alt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或品牌的消費者百分比</a:t>
            </a:r>
            <a:endParaRPr lang="en-US" altLang="zh-HK" sz="2400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algn="l"/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消費者忠誠度</a:t>
            </a:r>
            <a:r>
              <a:rPr lang="zh-TW" altLang="en-US" sz="2400" b="1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：消費者長期對一個品牌保持忠誠的程度</a:t>
            </a:r>
            <a:endParaRPr lang="en-US" altLang="zh-TW" sz="2400" b="1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購買</a:t>
            </a:r>
            <a:r>
              <a:rPr lang="zh-TW" altLang="en-US" sz="2400" b="1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+mj-lt"/>
              </a:rPr>
              <a:t>的行為</a:t>
            </a:r>
            <a:r>
              <a:rPr lang="zh-TW" altLang="en-US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：</a:t>
            </a:r>
            <a:r>
              <a:rPr lang="zh-TW" alt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消費者購買產品時對產品的感受</a:t>
            </a: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b="1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購買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+mj-lt"/>
              </a:rPr>
              <a:t>後的</a:t>
            </a:r>
            <a:r>
              <a:rPr lang="zh-TW" altLang="en-US" sz="2400" b="1" i="0" dirty="0" smtClean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行為</a:t>
            </a:r>
            <a:r>
              <a:rPr lang="zh-TW" altLang="en-US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：</a:t>
            </a:r>
            <a:r>
              <a:rPr lang="zh-TW" alt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消費者如何決定購買哪一種產品</a:t>
            </a: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+mj-lt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E2DB8E70-0296-27F5-613F-DF62B446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02" y="1989879"/>
            <a:ext cx="2938679" cy="2938679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3845B088-0336-94FF-9311-628FB52D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8" y="4571497"/>
            <a:ext cx="2777885" cy="2777885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3633ECD8-AF9D-EB78-B50B-BFE8BDE8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564" y="7200900"/>
            <a:ext cx="2562225" cy="25622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4612" y="495300"/>
            <a:ext cx="10807788" cy="97225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lang="en-US" altLang="zh-TW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2024 </a:t>
            </a:r>
            <a:r>
              <a:rPr lang="zh-TW" altLang="en-US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年 </a:t>
            </a:r>
            <a:r>
              <a:rPr lang="en-US" altLang="zh-TW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10 </a:t>
            </a:r>
            <a:r>
              <a:rPr lang="zh-TW" altLang="en-US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大消費趨勢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6A9575-0E81-86E7-9180-1E1D750DC51E}"/>
              </a:ext>
            </a:extLst>
          </p:cNvPr>
          <p:cNvSpPr txBox="1"/>
          <p:nvPr/>
        </p:nvSpPr>
        <p:spPr>
          <a:xfrm>
            <a:off x="774612" y="2522494"/>
            <a:ext cx="14072775" cy="5236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儘管人工智能</a:t>
            </a:r>
            <a:r>
              <a:rPr lang="en-US" altLang="zh-TW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(AI) 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已被廣泛使用，人們對它的信任度仍然很低，因此需要提高透明度。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社群媒體已轉變為購物中心，網路紅人在購買決策中發揮重要作用。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較新的社交平台越來越受歡迎，而成熟的社交平台則增長緩慢。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社交搜尋和</a:t>
            </a: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人工智慧</a:t>
            </a:r>
            <a:r>
              <a:rPr lang="zh-TW" altLang="en-US" sz="2400" kern="100" dirty="0" smtClean="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重組</a:t>
            </a: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了傳統搜尋器，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但人們仍然信任它們。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經濟的不確定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性引發</a:t>
            </a: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預算收縮和令人擔憂就業保障。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資料的隱私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成為一項基本權利，需要明確的規則和控制。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支持社會議題和多元化的品牌贏得了消費者的忠誠度。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隨著消費者</a:t>
            </a: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尋求與社區的聯繫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，對小型企業的支持不斷增加。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人們更</a:t>
            </a: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喜歡有人倩味的支援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、社交聯繫和手機搜尋。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靈活的工作安排變得至關重要，並強烈影響</a:t>
            </a:r>
            <a:r>
              <a:rPr lang="zh-TW" altLang="en-US" sz="2400" kern="100" dirty="0" smtClean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工作上的決策</a:t>
            </a:r>
            <a:r>
              <a:rPr lang="zh-TW" altLang="en-US" sz="2400" kern="100" dirty="0">
                <a:solidFill>
                  <a:schemeClr val="tx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zh-HK" sz="2400" kern="100" dirty="0">
              <a:solidFill>
                <a:schemeClr val="tx1"/>
              </a:solidFill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06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EE682CE7-5F41-867D-24EC-9995D98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435" r="21702"/>
          <a:stretch/>
        </p:blipFill>
        <p:spPr>
          <a:xfrm>
            <a:off x="6425853" y="10"/>
            <a:ext cx="11862147" cy="10286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837FA1-1415-CE69-0A56-BCB0E38FD983}"/>
              </a:ext>
            </a:extLst>
          </p:cNvPr>
          <p:cNvSpPr txBox="1"/>
          <p:nvPr/>
        </p:nvSpPr>
        <p:spPr>
          <a:xfrm>
            <a:off x="1092994" y="1672828"/>
            <a:ext cx="8258174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8000" spc="-10" dirty="0" smtClean="0">
                <a:solidFill>
                  <a:srgbClr val="F2F2F2"/>
                </a:solidFill>
                <a:latin typeface="Verdana"/>
                <a:cs typeface="Verdana"/>
              </a:rPr>
              <a:t>數</a:t>
            </a:r>
            <a:r>
              <a:rPr lang="zh-TW" altLang="en-US" sz="8000" spc="-10" dirty="0" smtClean="0">
                <a:solidFill>
                  <a:srgbClr val="F2F2F2"/>
                </a:solidFill>
                <a:latin typeface="Verdana"/>
                <a:cs typeface="Verdana"/>
              </a:rPr>
              <a:t>碼</a:t>
            </a:r>
            <a:r>
              <a:rPr lang="zh-HK" altLang="en-US" sz="8000" spc="-10" dirty="0" smtClean="0">
                <a:solidFill>
                  <a:srgbClr val="F2F2F2"/>
                </a:solidFill>
                <a:latin typeface="Verdana"/>
                <a:cs typeface="Verdana"/>
              </a:rPr>
              <a:t>體驗</a:t>
            </a:r>
            <a:endParaRPr lang="en-US" altLang="zh-HK" sz="8000" spc="-10" dirty="0">
              <a:solidFill>
                <a:srgbClr val="F2F2F2"/>
              </a:solidFill>
              <a:latin typeface="Verdana"/>
              <a:cs typeface="Verdana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877" y="5522112"/>
            <a:ext cx="179022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12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977937" y="7619353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34053D-AF08-53AC-2D14-D1BAA09B7B75}"/>
              </a:ext>
            </a:extLst>
          </p:cNvPr>
          <p:cNvSpPr txBox="1"/>
          <p:nvPr/>
        </p:nvSpPr>
        <p:spPr>
          <a:xfrm>
            <a:off x="7301719" y="35474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000" b="1" dirty="0" smtClean="0"/>
              <a:t>消費者</a:t>
            </a:r>
            <a:r>
              <a:rPr lang="zh-TW" altLang="en-US" sz="4000" b="1" dirty="0" smtClean="0"/>
              <a:t>的</a:t>
            </a:r>
            <a:r>
              <a:rPr lang="zh-HK" altLang="en-US" sz="4000" b="1" dirty="0" smtClean="0"/>
              <a:t>體驗</a:t>
            </a:r>
            <a:endParaRPr lang="zh-HK" altLang="en-US" sz="40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250C606-4648-53A8-FCBF-4ABB848CAC69}"/>
              </a:ext>
            </a:extLst>
          </p:cNvPr>
          <p:cNvSpPr txBox="1"/>
          <p:nvPr/>
        </p:nvSpPr>
        <p:spPr>
          <a:xfrm>
            <a:off x="13759472" y="4922573"/>
            <a:ext cx="2321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數碼</a:t>
            </a:r>
            <a:r>
              <a:rPr lang="zh-HK" altLang="en-US" sz="2400" dirty="0" smtClean="0"/>
              <a:t>接觸</a:t>
            </a:r>
            <a:r>
              <a:rPr lang="zh-HK" altLang="en-US" sz="2400" dirty="0"/>
              <a:t>點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5F9ED4-64AD-0FCD-B264-D44F12DD7245}"/>
              </a:ext>
            </a:extLst>
          </p:cNvPr>
          <p:cNvSpPr txBox="1"/>
          <p:nvPr/>
        </p:nvSpPr>
        <p:spPr>
          <a:xfrm>
            <a:off x="761640" y="4802951"/>
            <a:ext cx="184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2400" dirty="0" smtClean="0"/>
              <a:t>實</a:t>
            </a:r>
            <a:r>
              <a:rPr lang="zh-TW" altLang="en-US" sz="2400" dirty="0" smtClean="0"/>
              <a:t>體</a:t>
            </a:r>
            <a:r>
              <a:rPr lang="zh-HK" altLang="en-US" sz="2400" dirty="0" smtClean="0"/>
              <a:t>接觸</a:t>
            </a:r>
            <a:r>
              <a:rPr lang="zh-HK" altLang="en-US" sz="2400" dirty="0"/>
              <a:t>點</a:t>
            </a:r>
            <a:endParaRPr lang="en-US" altLang="zh-HK" sz="2400" dirty="0"/>
          </a:p>
        </p:txBody>
      </p:sp>
      <p:sp>
        <p:nvSpPr>
          <p:cNvPr id="22" name="箭號: ＞形 21">
            <a:extLst>
              <a:ext uri="{FF2B5EF4-FFF2-40B4-BE49-F238E27FC236}">
                <a16:creationId xmlns:a16="http://schemas.microsoft.com/office/drawing/2014/main" id="{CBFE19FA-69C8-EC91-9D3A-E5B8327F7B61}"/>
              </a:ext>
            </a:extLst>
          </p:cNvPr>
          <p:cNvSpPr/>
          <p:nvPr/>
        </p:nvSpPr>
        <p:spPr>
          <a:xfrm rot="5400000">
            <a:off x="7623589" y="6894220"/>
            <a:ext cx="2108455" cy="3451951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4A6EB13-3AA8-9478-980B-99D3FE349EB0}"/>
              </a:ext>
            </a:extLst>
          </p:cNvPr>
          <p:cNvSpPr txBox="1"/>
          <p:nvPr/>
        </p:nvSpPr>
        <p:spPr>
          <a:xfrm>
            <a:off x="8153713" y="87092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dirty="0">
                <a:solidFill>
                  <a:schemeClr val="bg1"/>
                </a:solidFill>
              </a:rPr>
              <a:t>忠誠</a:t>
            </a:r>
          </a:p>
        </p:txBody>
      </p:sp>
      <p:sp>
        <p:nvSpPr>
          <p:cNvPr id="24" name="箭號: ＞形 23">
            <a:extLst>
              <a:ext uri="{FF2B5EF4-FFF2-40B4-BE49-F238E27FC236}">
                <a16:creationId xmlns:a16="http://schemas.microsoft.com/office/drawing/2014/main" id="{9B23EC10-3244-EFDA-ECCF-8CB0A40D5FFD}"/>
              </a:ext>
            </a:extLst>
          </p:cNvPr>
          <p:cNvSpPr/>
          <p:nvPr/>
        </p:nvSpPr>
        <p:spPr>
          <a:xfrm rot="5400000">
            <a:off x="7622228" y="5372567"/>
            <a:ext cx="2108455" cy="3451951"/>
          </a:xfrm>
          <a:prstGeom prst="chevron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EAF8234-1C0F-C656-0F58-B48C25E597E7}"/>
              </a:ext>
            </a:extLst>
          </p:cNvPr>
          <p:cNvSpPr txBox="1"/>
          <p:nvPr/>
        </p:nvSpPr>
        <p:spPr>
          <a:xfrm>
            <a:off x="8173431" y="71879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使用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sp>
        <p:nvSpPr>
          <p:cNvPr id="26" name="箭號: ＞形 25">
            <a:extLst>
              <a:ext uri="{FF2B5EF4-FFF2-40B4-BE49-F238E27FC236}">
                <a16:creationId xmlns:a16="http://schemas.microsoft.com/office/drawing/2014/main" id="{8E6044D4-0865-A430-9C67-08BF83A5C506}"/>
              </a:ext>
            </a:extLst>
          </p:cNvPr>
          <p:cNvSpPr/>
          <p:nvPr/>
        </p:nvSpPr>
        <p:spPr>
          <a:xfrm rot="5400000">
            <a:off x="7636372" y="3965961"/>
            <a:ext cx="2108455" cy="3451951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0AE36A9-2230-0895-6FA3-1CE59FACB3DE}"/>
              </a:ext>
            </a:extLst>
          </p:cNvPr>
          <p:cNvSpPr txBox="1"/>
          <p:nvPr/>
        </p:nvSpPr>
        <p:spPr>
          <a:xfrm>
            <a:off x="8190848" y="57892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dirty="0">
                <a:solidFill>
                  <a:schemeClr val="bg1"/>
                </a:solidFill>
              </a:rPr>
              <a:t>購買</a:t>
            </a:r>
          </a:p>
        </p:txBody>
      </p:sp>
      <p:sp>
        <p:nvSpPr>
          <p:cNvPr id="28" name="箭號: ＞形 27">
            <a:extLst>
              <a:ext uri="{FF2B5EF4-FFF2-40B4-BE49-F238E27FC236}">
                <a16:creationId xmlns:a16="http://schemas.microsoft.com/office/drawing/2014/main" id="{4A499C60-1E3D-A64C-67F5-F554B776D232}"/>
              </a:ext>
            </a:extLst>
          </p:cNvPr>
          <p:cNvSpPr/>
          <p:nvPr/>
        </p:nvSpPr>
        <p:spPr>
          <a:xfrm rot="5400000">
            <a:off x="7650516" y="2435321"/>
            <a:ext cx="2108455" cy="3451951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4854B8-1592-4D38-6971-66A7CD1F0539}"/>
              </a:ext>
            </a:extLst>
          </p:cNvPr>
          <p:cNvSpPr txBox="1"/>
          <p:nvPr/>
        </p:nvSpPr>
        <p:spPr>
          <a:xfrm>
            <a:off x="8202041" y="422942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dirty="0">
                <a:solidFill>
                  <a:schemeClr val="bg1"/>
                </a:solidFill>
              </a:rPr>
              <a:t>考慮</a:t>
            </a:r>
          </a:p>
        </p:txBody>
      </p:sp>
      <p:sp>
        <p:nvSpPr>
          <p:cNvPr id="30" name="箭號: ＞形 29">
            <a:extLst>
              <a:ext uri="{FF2B5EF4-FFF2-40B4-BE49-F238E27FC236}">
                <a16:creationId xmlns:a16="http://schemas.microsoft.com/office/drawing/2014/main" id="{0F709150-4BC3-D8C8-154F-278EF04773ED}"/>
              </a:ext>
            </a:extLst>
          </p:cNvPr>
          <p:cNvSpPr/>
          <p:nvPr/>
        </p:nvSpPr>
        <p:spPr>
          <a:xfrm rot="5400000">
            <a:off x="7640947" y="959094"/>
            <a:ext cx="2108455" cy="345195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9178476-312C-FF88-7D0A-5D52D375EF76}"/>
              </a:ext>
            </a:extLst>
          </p:cNvPr>
          <p:cNvSpPr txBox="1"/>
          <p:nvPr/>
        </p:nvSpPr>
        <p:spPr>
          <a:xfrm>
            <a:off x="8187897" y="27611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認</a:t>
            </a:r>
            <a:r>
              <a:rPr lang="zh-HK" altLang="en-US" sz="3200" dirty="0" smtClean="0">
                <a:solidFill>
                  <a:schemeClr val="bg1"/>
                </a:solidFill>
              </a:rPr>
              <a:t>識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195154" y="1691776"/>
            <a:ext cx="1403015" cy="1403015"/>
            <a:chOff x="2049871" y="1641794"/>
            <a:chExt cx="1403015" cy="1403015"/>
          </a:xfrm>
        </p:grpSpPr>
        <p:sp>
          <p:nvSpPr>
            <p:cNvPr id="34" name="弦 33">
              <a:extLst>
                <a:ext uri="{FF2B5EF4-FFF2-40B4-BE49-F238E27FC236}">
                  <a16:creationId xmlns:a16="http://schemas.microsoft.com/office/drawing/2014/main" id="{DA080427-8B83-EAEC-1319-9430606C9C0C}"/>
                </a:ext>
              </a:extLst>
            </p:cNvPr>
            <p:cNvSpPr/>
            <p:nvPr/>
          </p:nvSpPr>
          <p:spPr>
            <a:xfrm rot="6782778">
              <a:off x="2049871" y="1641794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29A0124-26A6-76E7-7C8A-FBCC44C3DFF1}"/>
                </a:ext>
              </a:extLst>
            </p:cNvPr>
            <p:cNvSpPr txBox="1"/>
            <p:nvPr/>
          </p:nvSpPr>
          <p:spPr>
            <a:xfrm>
              <a:off x="2405822" y="200807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dirty="0">
                  <a:solidFill>
                    <a:schemeClr val="bg1"/>
                  </a:solidFill>
                </a:rPr>
                <a:t>公關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822762" y="1610995"/>
            <a:ext cx="2001904" cy="1879033"/>
            <a:chOff x="3536532" y="1630841"/>
            <a:chExt cx="1750508" cy="1555528"/>
          </a:xfrm>
        </p:grpSpPr>
        <p:sp>
          <p:nvSpPr>
            <p:cNvPr id="41" name="流程圖: 接點 40">
              <a:extLst>
                <a:ext uri="{FF2B5EF4-FFF2-40B4-BE49-F238E27FC236}">
                  <a16:creationId xmlns:a16="http://schemas.microsoft.com/office/drawing/2014/main" id="{887868EA-8CA2-51A1-BA01-6DEA031E14E3}"/>
                </a:ext>
              </a:extLst>
            </p:cNvPr>
            <p:cNvSpPr/>
            <p:nvPr/>
          </p:nvSpPr>
          <p:spPr>
            <a:xfrm>
              <a:off x="3573459" y="1630841"/>
              <a:ext cx="1679627" cy="15555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EBFDD8E6-5FFA-7D6D-B99D-C3BAAF5A7C6C}"/>
                </a:ext>
              </a:extLst>
            </p:cNvPr>
            <p:cNvSpPr txBox="1"/>
            <p:nvPr/>
          </p:nvSpPr>
          <p:spPr>
            <a:xfrm>
              <a:off x="3536532" y="1998811"/>
              <a:ext cx="1750508" cy="99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戶外媒體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電台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印刷品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電視</a:t>
              </a:r>
              <a:endParaRPr lang="zh-HK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120998" y="1659767"/>
            <a:ext cx="1403015" cy="1403015"/>
            <a:chOff x="5120998" y="1659767"/>
            <a:chExt cx="1403015" cy="1403015"/>
          </a:xfrm>
        </p:grpSpPr>
        <p:sp>
          <p:nvSpPr>
            <p:cNvPr id="38" name="弦 37">
              <a:extLst>
                <a:ext uri="{FF2B5EF4-FFF2-40B4-BE49-F238E27FC236}">
                  <a16:creationId xmlns:a16="http://schemas.microsoft.com/office/drawing/2014/main" id="{2A370600-91C9-937A-E808-71BDE1CF13D4}"/>
                </a:ext>
              </a:extLst>
            </p:cNvPr>
            <p:cNvSpPr/>
            <p:nvPr/>
          </p:nvSpPr>
          <p:spPr>
            <a:xfrm rot="6782778">
              <a:off x="5120998" y="1659767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F140BD9D-080C-B4EA-6EE5-DE0A713AB893}"/>
                </a:ext>
              </a:extLst>
            </p:cNvPr>
            <p:cNvSpPr txBox="1"/>
            <p:nvPr/>
          </p:nvSpPr>
          <p:spPr>
            <a:xfrm>
              <a:off x="5496742" y="200524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HK" altLang="en-US" dirty="0">
                  <a:solidFill>
                    <a:schemeClr val="bg1"/>
                  </a:solidFill>
                </a:rPr>
                <a:t>口碑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0916818" y="1516165"/>
            <a:ext cx="1741597" cy="1709996"/>
            <a:chOff x="10880379" y="1641795"/>
            <a:chExt cx="1403015" cy="1403015"/>
          </a:xfrm>
        </p:grpSpPr>
        <p:sp>
          <p:nvSpPr>
            <p:cNvPr id="43" name="弦 42">
              <a:extLst>
                <a:ext uri="{FF2B5EF4-FFF2-40B4-BE49-F238E27FC236}">
                  <a16:creationId xmlns:a16="http://schemas.microsoft.com/office/drawing/2014/main" id="{4368191C-9E99-2704-23C7-45FA55DFD046}"/>
                </a:ext>
              </a:extLst>
            </p:cNvPr>
            <p:cNvSpPr/>
            <p:nvPr/>
          </p:nvSpPr>
          <p:spPr>
            <a:xfrm rot="6782778">
              <a:off x="10880379" y="1641795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35F8EED6-EA09-22D9-7E41-60F6A7F9045B}"/>
                </a:ext>
              </a:extLst>
            </p:cNvPr>
            <p:cNvSpPr txBox="1"/>
            <p:nvPr/>
          </p:nvSpPr>
          <p:spPr>
            <a:xfrm>
              <a:off x="11135591" y="2039920"/>
              <a:ext cx="892592" cy="303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HK" altLang="en-US" dirty="0">
                  <a:solidFill>
                    <a:schemeClr val="bg1"/>
                  </a:solidFill>
                </a:rPr>
                <a:t>網路廣告</a:t>
              </a:r>
              <a:endParaRPr lang="en-US" altLang="zh-H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2845853" y="1520968"/>
            <a:ext cx="1408998" cy="1408998"/>
            <a:chOff x="12403968" y="1630843"/>
            <a:chExt cx="1408998" cy="1408998"/>
          </a:xfrm>
        </p:grpSpPr>
        <p:sp>
          <p:nvSpPr>
            <p:cNvPr id="42" name="流程圖: 接點 41">
              <a:extLst>
                <a:ext uri="{FF2B5EF4-FFF2-40B4-BE49-F238E27FC236}">
                  <a16:creationId xmlns:a16="http://schemas.microsoft.com/office/drawing/2014/main" id="{F5ADB46A-DA4D-6C96-AF4F-4FEBAC77EDA1}"/>
                </a:ext>
              </a:extLst>
            </p:cNvPr>
            <p:cNvSpPr/>
            <p:nvPr/>
          </p:nvSpPr>
          <p:spPr>
            <a:xfrm>
              <a:off x="12403968" y="1630843"/>
              <a:ext cx="1408998" cy="140899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6CA5CA87-C14C-D8AA-0EB3-4AED69444C73}"/>
                </a:ext>
              </a:extLst>
            </p:cNvPr>
            <p:cNvSpPr txBox="1"/>
            <p:nvPr/>
          </p:nvSpPr>
          <p:spPr>
            <a:xfrm>
              <a:off x="12565084" y="198042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病毒式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電子郵件</a:t>
              </a:r>
              <a:endParaRPr lang="en-US" altLang="zh-H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14552622" y="1659766"/>
            <a:ext cx="1403015" cy="1403015"/>
            <a:chOff x="13951506" y="1659768"/>
            <a:chExt cx="1403015" cy="1403015"/>
          </a:xfrm>
        </p:grpSpPr>
        <p:sp>
          <p:nvSpPr>
            <p:cNvPr id="46" name="弦 45">
              <a:extLst>
                <a:ext uri="{FF2B5EF4-FFF2-40B4-BE49-F238E27FC236}">
                  <a16:creationId xmlns:a16="http://schemas.microsoft.com/office/drawing/2014/main" id="{AD09674F-D0FA-495A-8DA3-7269999204EC}"/>
                </a:ext>
              </a:extLst>
            </p:cNvPr>
            <p:cNvSpPr/>
            <p:nvPr/>
          </p:nvSpPr>
          <p:spPr>
            <a:xfrm rot="6782778">
              <a:off x="13951506" y="1659768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B36D51DC-58CA-4861-6E97-9740E8E9AE35}"/>
                </a:ext>
              </a:extLst>
            </p:cNvPr>
            <p:cNvSpPr txBox="1"/>
            <p:nvPr/>
          </p:nvSpPr>
          <p:spPr>
            <a:xfrm>
              <a:off x="13983601" y="1876442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HK" altLang="en-US" dirty="0">
                  <a:solidFill>
                    <a:schemeClr val="bg1"/>
                  </a:solidFill>
                </a:rPr>
                <a:t>數位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algn="ctr"/>
              <a:r>
                <a:rPr lang="zh-HK" altLang="en-US" dirty="0">
                  <a:solidFill>
                    <a:schemeClr val="bg1"/>
                  </a:solidFill>
                </a:rPr>
                <a:t>大型廣告牌</a:t>
              </a: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118401" y="3144852"/>
            <a:ext cx="1403015" cy="1403015"/>
            <a:chOff x="5118401" y="3144852"/>
            <a:chExt cx="1403015" cy="1403015"/>
          </a:xfrm>
        </p:grpSpPr>
        <p:sp>
          <p:nvSpPr>
            <p:cNvPr id="53" name="弦 52">
              <a:extLst>
                <a:ext uri="{FF2B5EF4-FFF2-40B4-BE49-F238E27FC236}">
                  <a16:creationId xmlns:a16="http://schemas.microsoft.com/office/drawing/2014/main" id="{0D949B02-86BA-2C1F-8EE1-9B39E7019B72}"/>
                </a:ext>
              </a:extLst>
            </p:cNvPr>
            <p:cNvSpPr/>
            <p:nvPr/>
          </p:nvSpPr>
          <p:spPr>
            <a:xfrm rot="6782778">
              <a:off x="5118401" y="3144852"/>
              <a:ext cx="1403015" cy="1403015"/>
            </a:xfrm>
            <a:prstGeom prst="chor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53E35D7-056D-22AF-FC9C-44AA663B7471}"/>
                </a:ext>
              </a:extLst>
            </p:cNvPr>
            <p:cNvSpPr txBox="1"/>
            <p:nvPr/>
          </p:nvSpPr>
          <p:spPr>
            <a:xfrm>
              <a:off x="5265911" y="358571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</a:rPr>
                <a:t>信函推銷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0931922" y="3134460"/>
            <a:ext cx="1403015" cy="1403015"/>
            <a:chOff x="10931922" y="3134460"/>
            <a:chExt cx="1403015" cy="1403015"/>
          </a:xfrm>
        </p:grpSpPr>
        <p:sp>
          <p:nvSpPr>
            <p:cNvPr id="56" name="弦 55">
              <a:extLst>
                <a:ext uri="{FF2B5EF4-FFF2-40B4-BE49-F238E27FC236}">
                  <a16:creationId xmlns:a16="http://schemas.microsoft.com/office/drawing/2014/main" id="{7FE77EBA-36BD-9E71-5DC7-483443317966}"/>
                </a:ext>
              </a:extLst>
            </p:cNvPr>
            <p:cNvSpPr/>
            <p:nvPr/>
          </p:nvSpPr>
          <p:spPr>
            <a:xfrm rot="6782778">
              <a:off x="10931922" y="3134460"/>
              <a:ext cx="1403015" cy="1403015"/>
            </a:xfrm>
            <a:prstGeom prst="chor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07F5D78E-3C9B-DE2D-58EB-76B2D3A2F94A}"/>
                </a:ext>
              </a:extLst>
            </p:cNvPr>
            <p:cNvSpPr txBox="1"/>
            <p:nvPr/>
          </p:nvSpPr>
          <p:spPr>
            <a:xfrm>
              <a:off x="11038204" y="3345931"/>
              <a:ext cx="1174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登錄頁面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455511" y="3123508"/>
            <a:ext cx="1408998" cy="1408998"/>
            <a:chOff x="12455511" y="3123508"/>
            <a:chExt cx="1408998" cy="1408998"/>
          </a:xfrm>
        </p:grpSpPr>
        <p:sp>
          <p:nvSpPr>
            <p:cNvPr id="55" name="流程圖: 接點 54">
              <a:extLst>
                <a:ext uri="{FF2B5EF4-FFF2-40B4-BE49-F238E27FC236}">
                  <a16:creationId xmlns:a16="http://schemas.microsoft.com/office/drawing/2014/main" id="{2B50BA30-0773-7609-3B97-94592D880E56}"/>
                </a:ext>
              </a:extLst>
            </p:cNvPr>
            <p:cNvSpPr/>
            <p:nvPr/>
          </p:nvSpPr>
          <p:spPr>
            <a:xfrm>
              <a:off x="12455511" y="3123508"/>
              <a:ext cx="1408998" cy="140899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4268BBEA-C25D-F5A3-D396-3E7180071BC0}"/>
                </a:ext>
              </a:extLst>
            </p:cNvPr>
            <p:cNvSpPr txBox="1"/>
            <p:nvPr/>
          </p:nvSpPr>
          <p:spPr>
            <a:xfrm>
              <a:off x="12836848" y="366169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</a:rPr>
                <a:t>部茖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4003049" y="3152433"/>
            <a:ext cx="1403015" cy="1403015"/>
            <a:chOff x="14003049" y="3152433"/>
            <a:chExt cx="1403015" cy="1403015"/>
          </a:xfrm>
        </p:grpSpPr>
        <p:sp>
          <p:nvSpPr>
            <p:cNvPr id="59" name="弦 58">
              <a:extLst>
                <a:ext uri="{FF2B5EF4-FFF2-40B4-BE49-F238E27FC236}">
                  <a16:creationId xmlns:a16="http://schemas.microsoft.com/office/drawing/2014/main" id="{77962BB1-EB91-822A-58ED-CF7F24B2AB81}"/>
                </a:ext>
              </a:extLst>
            </p:cNvPr>
            <p:cNvSpPr/>
            <p:nvPr/>
          </p:nvSpPr>
          <p:spPr>
            <a:xfrm rot="6782778">
              <a:off x="14003049" y="3152433"/>
              <a:ext cx="1403015" cy="1403015"/>
            </a:xfrm>
            <a:prstGeom prst="chor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C8C9BD94-F38E-5C3C-CB76-9415FCEC59E0}"/>
                </a:ext>
              </a:extLst>
            </p:cNvPr>
            <p:cNvSpPr txBox="1"/>
            <p:nvPr/>
          </p:nvSpPr>
          <p:spPr>
            <a:xfrm>
              <a:off x="14035141" y="357752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第三方網站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133586" y="4615142"/>
            <a:ext cx="1408998" cy="1408998"/>
            <a:chOff x="3553343" y="4614547"/>
            <a:chExt cx="1408998" cy="1408998"/>
          </a:xfrm>
        </p:grpSpPr>
        <p:sp>
          <p:nvSpPr>
            <p:cNvPr id="67" name="流程圖: 接點 66">
              <a:extLst>
                <a:ext uri="{FF2B5EF4-FFF2-40B4-BE49-F238E27FC236}">
                  <a16:creationId xmlns:a16="http://schemas.microsoft.com/office/drawing/2014/main" id="{2AED4160-2676-9281-5444-DF910C3EBE2E}"/>
                </a:ext>
              </a:extLst>
            </p:cNvPr>
            <p:cNvSpPr/>
            <p:nvPr/>
          </p:nvSpPr>
          <p:spPr>
            <a:xfrm>
              <a:off x="3553343" y="4614547"/>
              <a:ext cx="1408998" cy="1408998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113D3C74-59FE-484F-BFB4-6688EB53D6FF}"/>
                </a:ext>
              </a:extLst>
            </p:cNvPr>
            <p:cNvSpPr txBox="1"/>
            <p:nvPr/>
          </p:nvSpPr>
          <p:spPr>
            <a:xfrm>
              <a:off x="3937261" y="50704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HK" altLang="en-US" dirty="0">
                  <a:solidFill>
                    <a:schemeClr val="bg1"/>
                  </a:solidFill>
                </a:rPr>
                <a:t>店鋪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068926" y="4774083"/>
            <a:ext cx="1403015" cy="1403015"/>
            <a:chOff x="5100881" y="4643472"/>
            <a:chExt cx="1403015" cy="1403015"/>
          </a:xfrm>
        </p:grpSpPr>
        <p:sp>
          <p:nvSpPr>
            <p:cNvPr id="71" name="弦 70">
              <a:extLst>
                <a:ext uri="{FF2B5EF4-FFF2-40B4-BE49-F238E27FC236}">
                  <a16:creationId xmlns:a16="http://schemas.microsoft.com/office/drawing/2014/main" id="{8B3528A7-CFFF-844A-52ED-2FADD2D612CD}"/>
                </a:ext>
              </a:extLst>
            </p:cNvPr>
            <p:cNvSpPr/>
            <p:nvPr/>
          </p:nvSpPr>
          <p:spPr>
            <a:xfrm rot="6782778">
              <a:off x="5100881" y="4643472"/>
              <a:ext cx="1403015" cy="1403015"/>
            </a:xfrm>
            <a:prstGeom prst="chor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500ADEA2-B3E9-0C98-DCDB-3793EB90D0C9}"/>
                </a:ext>
              </a:extLst>
            </p:cNvPr>
            <p:cNvSpPr txBox="1"/>
            <p:nvPr/>
          </p:nvSpPr>
          <p:spPr>
            <a:xfrm>
              <a:off x="5233684" y="507877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傳呼中心</a:t>
              </a:r>
              <a:endParaRPr lang="en-US" altLang="zh-TW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739684" y="6016863"/>
            <a:ext cx="1938607" cy="2030138"/>
            <a:chOff x="5121281" y="6128147"/>
            <a:chExt cx="1392813" cy="1352763"/>
          </a:xfrm>
        </p:grpSpPr>
        <p:sp>
          <p:nvSpPr>
            <p:cNvPr id="77" name="弦 76">
              <a:extLst>
                <a:ext uri="{FF2B5EF4-FFF2-40B4-BE49-F238E27FC236}">
                  <a16:creationId xmlns:a16="http://schemas.microsoft.com/office/drawing/2014/main" id="{B139AA27-4380-5FE3-9CEC-60E612449E70}"/>
                </a:ext>
              </a:extLst>
            </p:cNvPr>
            <p:cNvSpPr/>
            <p:nvPr/>
          </p:nvSpPr>
          <p:spPr>
            <a:xfrm rot="6782778">
              <a:off x="5141306" y="6108122"/>
              <a:ext cx="1352763" cy="1392813"/>
            </a:xfrm>
            <a:prstGeom prst="chord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CE44272A-07B0-3516-286E-58BDEACED855}"/>
                </a:ext>
              </a:extLst>
            </p:cNvPr>
            <p:cNvSpPr txBox="1"/>
            <p:nvPr/>
          </p:nvSpPr>
          <p:spPr>
            <a:xfrm>
              <a:off x="5154439" y="6460375"/>
              <a:ext cx="1332851" cy="430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傳呼中心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互動語音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應對</a:t>
              </a:r>
              <a:endParaRPr lang="en-US" altLang="zh-TW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95346" y="8194744"/>
            <a:ext cx="1802579" cy="1656416"/>
            <a:chOff x="5195644" y="7605276"/>
            <a:chExt cx="1403015" cy="1403015"/>
          </a:xfrm>
        </p:grpSpPr>
        <p:sp>
          <p:nvSpPr>
            <p:cNvPr id="83" name="弦 82">
              <a:extLst>
                <a:ext uri="{FF2B5EF4-FFF2-40B4-BE49-F238E27FC236}">
                  <a16:creationId xmlns:a16="http://schemas.microsoft.com/office/drawing/2014/main" id="{0F30EB7C-3821-DC0B-DFF2-600427C9D07E}"/>
                </a:ext>
              </a:extLst>
            </p:cNvPr>
            <p:cNvSpPr/>
            <p:nvPr/>
          </p:nvSpPr>
          <p:spPr>
            <a:xfrm rot="6782778">
              <a:off x="5195644" y="7605276"/>
              <a:ext cx="1403015" cy="1403015"/>
            </a:xfrm>
            <a:prstGeom prst="chord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D9A56440-CFD9-3135-78BC-9DC036EB4934}"/>
                </a:ext>
              </a:extLst>
            </p:cNvPr>
            <p:cNvSpPr txBox="1"/>
            <p:nvPr/>
          </p:nvSpPr>
          <p:spPr>
            <a:xfrm>
              <a:off x="5295903" y="8061551"/>
              <a:ext cx="1221725" cy="312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發票上的促銷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0931924" y="4623245"/>
            <a:ext cx="1403015" cy="1403015"/>
            <a:chOff x="10931924" y="4623245"/>
            <a:chExt cx="1403015" cy="1403015"/>
          </a:xfrm>
        </p:grpSpPr>
        <p:sp>
          <p:nvSpPr>
            <p:cNvPr id="86" name="弦 85">
              <a:extLst>
                <a:ext uri="{FF2B5EF4-FFF2-40B4-BE49-F238E27FC236}">
                  <a16:creationId xmlns:a16="http://schemas.microsoft.com/office/drawing/2014/main" id="{3A6C485A-8F70-3F4A-C65A-93C3770C3B2F}"/>
                </a:ext>
              </a:extLst>
            </p:cNvPr>
            <p:cNvSpPr/>
            <p:nvPr/>
          </p:nvSpPr>
          <p:spPr>
            <a:xfrm rot="6782778">
              <a:off x="10931924" y="4623245"/>
              <a:ext cx="1403015" cy="1403015"/>
            </a:xfrm>
            <a:prstGeom prst="chor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EF50B243-704E-FD49-D000-99A38A8CF5D8}"/>
                </a:ext>
              </a:extLst>
            </p:cNvPr>
            <p:cNvSpPr txBox="1"/>
            <p:nvPr/>
          </p:nvSpPr>
          <p:spPr>
            <a:xfrm>
              <a:off x="11323047" y="507075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dirty="0">
                  <a:solidFill>
                    <a:schemeClr val="bg1"/>
                  </a:solidFill>
                </a:rPr>
                <a:t>網站</a:t>
              </a: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0944706" y="6160672"/>
            <a:ext cx="1403015" cy="1403015"/>
            <a:chOff x="10944706" y="6160672"/>
            <a:chExt cx="1403015" cy="1403015"/>
          </a:xfrm>
        </p:grpSpPr>
        <p:sp>
          <p:nvSpPr>
            <p:cNvPr id="92" name="弦 91">
              <a:extLst>
                <a:ext uri="{FF2B5EF4-FFF2-40B4-BE49-F238E27FC236}">
                  <a16:creationId xmlns:a16="http://schemas.microsoft.com/office/drawing/2014/main" id="{676DC367-51E6-15BB-6BCF-4E049BB6AB6C}"/>
                </a:ext>
              </a:extLst>
            </p:cNvPr>
            <p:cNvSpPr/>
            <p:nvPr/>
          </p:nvSpPr>
          <p:spPr>
            <a:xfrm rot="6782778">
              <a:off x="10944706" y="6160672"/>
              <a:ext cx="1403015" cy="1403015"/>
            </a:xfrm>
            <a:prstGeom prst="chord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A43685DC-ACD2-9469-BA77-74EDFF1D52D8}"/>
                </a:ext>
              </a:extLst>
            </p:cNvPr>
            <p:cNvSpPr txBox="1"/>
            <p:nvPr/>
          </p:nvSpPr>
          <p:spPr>
            <a:xfrm>
              <a:off x="11310106" y="64959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bg1"/>
                  </a:solidFill>
                </a:rPr>
                <a:t>手機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12605110" y="5894739"/>
            <a:ext cx="1441662" cy="1364830"/>
            <a:chOff x="12468295" y="6149720"/>
            <a:chExt cx="1408998" cy="1408998"/>
          </a:xfrm>
        </p:grpSpPr>
        <p:sp>
          <p:nvSpPr>
            <p:cNvPr id="91" name="流程圖: 接點 90">
              <a:extLst>
                <a:ext uri="{FF2B5EF4-FFF2-40B4-BE49-F238E27FC236}">
                  <a16:creationId xmlns:a16="http://schemas.microsoft.com/office/drawing/2014/main" id="{C1108263-944B-E6CA-C711-E00C02910449}"/>
                </a:ext>
              </a:extLst>
            </p:cNvPr>
            <p:cNvSpPr/>
            <p:nvPr/>
          </p:nvSpPr>
          <p:spPr>
            <a:xfrm>
              <a:off x="12468295" y="6149720"/>
              <a:ext cx="1408998" cy="1408998"/>
            </a:xfrm>
            <a:prstGeom prst="flowChartConnector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4393A292-EEC6-BE43-BE6D-E254B93E0FF6}"/>
                </a:ext>
              </a:extLst>
            </p:cNvPr>
            <p:cNvSpPr txBox="1"/>
            <p:nvPr/>
          </p:nvSpPr>
          <p:spPr>
            <a:xfrm>
              <a:off x="12586137" y="6580407"/>
              <a:ext cx="1208226" cy="66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即時通訊 </a:t>
              </a:r>
              <a:r>
                <a:rPr lang="en-US" altLang="zh-TW" dirty="0">
                  <a:solidFill>
                    <a:schemeClr val="bg1"/>
                  </a:solidFill>
                </a:rPr>
                <a:t>/</a:t>
              </a:r>
            </a:p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聊天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0897178" y="8123352"/>
            <a:ext cx="1403015" cy="1403015"/>
            <a:chOff x="10900799" y="7608309"/>
            <a:chExt cx="1403015" cy="1403015"/>
          </a:xfrm>
        </p:grpSpPr>
        <p:sp>
          <p:nvSpPr>
            <p:cNvPr id="98" name="弦 97">
              <a:extLst>
                <a:ext uri="{FF2B5EF4-FFF2-40B4-BE49-F238E27FC236}">
                  <a16:creationId xmlns:a16="http://schemas.microsoft.com/office/drawing/2014/main" id="{50CB6A21-BE75-F8FE-A188-4747F6D36F80}"/>
                </a:ext>
              </a:extLst>
            </p:cNvPr>
            <p:cNvSpPr/>
            <p:nvPr/>
          </p:nvSpPr>
          <p:spPr>
            <a:xfrm rot="6782778">
              <a:off x="10900799" y="7608309"/>
              <a:ext cx="1403015" cy="1403015"/>
            </a:xfrm>
            <a:prstGeom prst="chord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BC961E8D-BD61-57B1-5BC9-D3FD15455852}"/>
                </a:ext>
              </a:extLst>
            </p:cNvPr>
            <p:cNvSpPr txBox="1"/>
            <p:nvPr/>
          </p:nvSpPr>
          <p:spPr>
            <a:xfrm>
              <a:off x="11048308" y="802881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dirty="0">
                  <a:solidFill>
                    <a:schemeClr val="bg1"/>
                  </a:solidFill>
                </a:rPr>
                <a:t>網路日誌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2403968" y="7944731"/>
            <a:ext cx="1408998" cy="1408998"/>
            <a:chOff x="12424388" y="7597357"/>
            <a:chExt cx="1408998" cy="1408998"/>
          </a:xfrm>
        </p:grpSpPr>
        <p:sp>
          <p:nvSpPr>
            <p:cNvPr id="97" name="流程圖: 接點 96">
              <a:extLst>
                <a:ext uri="{FF2B5EF4-FFF2-40B4-BE49-F238E27FC236}">
                  <a16:creationId xmlns:a16="http://schemas.microsoft.com/office/drawing/2014/main" id="{88146EEA-F734-1684-79E7-1F1385842B88}"/>
                </a:ext>
              </a:extLst>
            </p:cNvPr>
            <p:cNvSpPr/>
            <p:nvPr/>
          </p:nvSpPr>
          <p:spPr>
            <a:xfrm>
              <a:off x="12424388" y="7597357"/>
              <a:ext cx="1408998" cy="1408998"/>
            </a:xfrm>
            <a:prstGeom prst="flowChartConnector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7FC07717-4273-3173-9A8F-6F65E882B05B}"/>
                </a:ext>
              </a:extLst>
            </p:cNvPr>
            <p:cNvSpPr txBox="1"/>
            <p:nvPr/>
          </p:nvSpPr>
          <p:spPr>
            <a:xfrm>
              <a:off x="12590264" y="812335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HK" altLang="en-US" dirty="0">
                  <a:solidFill>
                    <a:schemeClr val="bg1"/>
                  </a:solidFill>
                </a:rPr>
                <a:t>電子郵件</a:t>
              </a: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14003048" y="7994774"/>
            <a:ext cx="1403015" cy="1403015"/>
            <a:chOff x="13971926" y="7626282"/>
            <a:chExt cx="1403015" cy="1403015"/>
          </a:xfrm>
        </p:grpSpPr>
        <p:sp>
          <p:nvSpPr>
            <p:cNvPr id="101" name="弦 100">
              <a:extLst>
                <a:ext uri="{FF2B5EF4-FFF2-40B4-BE49-F238E27FC236}">
                  <a16:creationId xmlns:a16="http://schemas.microsoft.com/office/drawing/2014/main" id="{EEF8DD01-C12C-0988-E32C-68117F5A6C68}"/>
                </a:ext>
              </a:extLst>
            </p:cNvPr>
            <p:cNvSpPr/>
            <p:nvPr/>
          </p:nvSpPr>
          <p:spPr>
            <a:xfrm rot="6782778">
              <a:off x="13971926" y="7626282"/>
              <a:ext cx="1403015" cy="1403015"/>
            </a:xfrm>
            <a:prstGeom prst="chord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2" name="文字方塊 101">
              <a:extLst>
                <a:ext uri="{FF2B5EF4-FFF2-40B4-BE49-F238E27FC236}">
                  <a16:creationId xmlns:a16="http://schemas.microsoft.com/office/drawing/2014/main" id="{33F03757-69BF-F952-1F70-CAD4E0F74414}"/>
                </a:ext>
              </a:extLst>
            </p:cNvPr>
            <p:cNvSpPr txBox="1"/>
            <p:nvPr/>
          </p:nvSpPr>
          <p:spPr>
            <a:xfrm>
              <a:off x="14099016" y="805520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電子期刊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67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34053D-AF08-53AC-2D14-D1BAA09B7B75}"/>
              </a:ext>
            </a:extLst>
          </p:cNvPr>
          <p:cNvSpPr txBox="1"/>
          <p:nvPr/>
        </p:nvSpPr>
        <p:spPr>
          <a:xfrm>
            <a:off x="1466448" y="1472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000" dirty="0" smtClean="0"/>
              <a:t>數</a:t>
            </a:r>
            <a:r>
              <a:rPr lang="zh-TW" altLang="en-US" sz="4000" dirty="0" smtClean="0"/>
              <a:t>碼</a:t>
            </a:r>
            <a:r>
              <a:rPr lang="zh-HK" altLang="en-US" sz="4000" dirty="0" smtClean="0"/>
              <a:t>體驗</a:t>
            </a:r>
            <a:endParaRPr lang="zh-HK" altLang="en-US" sz="4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227EAB5-AC94-82B7-B60E-5AD4D56D9EAF}"/>
              </a:ext>
            </a:extLst>
          </p:cNvPr>
          <p:cNvSpPr txBox="1"/>
          <p:nvPr/>
        </p:nvSpPr>
        <p:spPr>
          <a:xfrm>
            <a:off x="6436539" y="484258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/>
              <a:t>時裝業</a:t>
            </a:r>
            <a:r>
              <a:rPr lang="zh-TW" altLang="en-US" sz="4000" dirty="0"/>
              <a:t>的</a:t>
            </a:r>
            <a:r>
              <a:rPr lang="zh-TW" altLang="en-US" sz="4000" dirty="0" smtClean="0"/>
              <a:t>數碼化</a:t>
            </a:r>
            <a:endParaRPr lang="zh-HK" altLang="en-US" sz="4000" dirty="0"/>
          </a:p>
        </p:txBody>
      </p:sp>
      <p:sp>
        <p:nvSpPr>
          <p:cNvPr id="9" name="箭號: 五邊形 8">
            <a:extLst>
              <a:ext uri="{FF2B5EF4-FFF2-40B4-BE49-F238E27FC236}">
                <a16:creationId xmlns:a16="http://schemas.microsoft.com/office/drawing/2014/main" id="{B1518BCE-E068-CA90-EC0E-72F128235A67}"/>
              </a:ext>
            </a:extLst>
          </p:cNvPr>
          <p:cNvSpPr/>
          <p:nvPr/>
        </p:nvSpPr>
        <p:spPr>
          <a:xfrm rot="5400000">
            <a:off x="3169497" y="1240079"/>
            <a:ext cx="4246071" cy="3324576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DE5BCCDF-B57F-8D07-5219-7D5C93F2B048}"/>
              </a:ext>
            </a:extLst>
          </p:cNvPr>
          <p:cNvSpPr/>
          <p:nvPr/>
        </p:nvSpPr>
        <p:spPr>
          <a:xfrm rot="16200000">
            <a:off x="8997327" y="5608943"/>
            <a:ext cx="4246069" cy="332457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41EA6276-97B7-885D-7EBE-DA16BF06E62B}"/>
              </a:ext>
            </a:extLst>
          </p:cNvPr>
          <p:cNvSpPr/>
          <p:nvPr/>
        </p:nvSpPr>
        <p:spPr>
          <a:xfrm rot="16200000">
            <a:off x="3196853" y="5615954"/>
            <a:ext cx="4246071" cy="332457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5376BDA5-60B2-752C-7B48-897507E1D702}"/>
              </a:ext>
            </a:extLst>
          </p:cNvPr>
          <p:cNvSpPr/>
          <p:nvPr/>
        </p:nvSpPr>
        <p:spPr>
          <a:xfrm rot="5400000">
            <a:off x="9053287" y="1240079"/>
            <a:ext cx="4246071" cy="3324576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5358322" y="922838"/>
            <a:ext cx="141583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altLang="zh-HK" sz="2400" b="1" dirty="0">
              <a:solidFill>
                <a:schemeClr val="bg1"/>
              </a:solidFill>
            </a:endParaRPr>
          </a:p>
          <a:p>
            <a:pPr algn="r"/>
            <a:r>
              <a:rPr lang="zh-HK" altLang="en-US" sz="2400" b="1" dirty="0">
                <a:solidFill>
                  <a:schemeClr val="bg1"/>
                </a:solidFill>
              </a:rPr>
              <a:t>物聯網</a:t>
            </a:r>
            <a:endParaRPr lang="en-US" altLang="zh-HK" sz="2400" b="1" dirty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r>
              <a:rPr lang="zh-TW" altLang="en-US" sz="2400" dirty="0">
                <a:solidFill>
                  <a:schemeClr val="bg1"/>
                </a:solidFill>
              </a:rPr>
              <a:t>即時監控</a:t>
            </a:r>
            <a:endParaRPr lang="en-US" altLang="zh-TW" sz="2400" dirty="0">
              <a:solidFill>
                <a:schemeClr val="bg1"/>
              </a:solidFill>
            </a:endParaRPr>
          </a:p>
          <a:p>
            <a:pPr algn="r"/>
            <a:r>
              <a:rPr lang="zh-TW" altLang="en-US" sz="2400" dirty="0">
                <a:solidFill>
                  <a:schemeClr val="bg1"/>
                </a:solidFill>
              </a:rPr>
              <a:t>健康監測</a:t>
            </a:r>
            <a:endParaRPr lang="en-US" altLang="zh-HK" sz="2400" dirty="0">
              <a:solidFill>
                <a:schemeClr val="bg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4004030" y="6544488"/>
            <a:ext cx="27319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HK" altLang="en-US" sz="2400" b="1" dirty="0">
                <a:solidFill>
                  <a:schemeClr val="bg1"/>
                </a:solidFill>
              </a:rPr>
              <a:t>擴增實境</a:t>
            </a:r>
            <a:r>
              <a:rPr lang="en-US" altLang="zh-HK" sz="2400" b="1" dirty="0">
                <a:solidFill>
                  <a:schemeClr val="bg1"/>
                </a:solidFill>
              </a:rPr>
              <a:t>/</a:t>
            </a:r>
            <a:r>
              <a:rPr lang="zh-HK" altLang="en-US" sz="2400" b="1" dirty="0">
                <a:solidFill>
                  <a:schemeClr val="bg1"/>
                </a:solidFill>
              </a:rPr>
              <a:t>虛擬現實</a:t>
            </a:r>
            <a:endParaRPr lang="en-US" altLang="zh-HK" sz="2400" b="1" dirty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r>
              <a:rPr lang="zh-TW" altLang="en-US" dirty="0">
                <a:solidFill>
                  <a:schemeClr val="bg1"/>
                </a:solidFill>
              </a:rPr>
              <a:t>產品開發</a:t>
            </a:r>
            <a:endParaRPr lang="en-US" altLang="zh-TW" dirty="0">
              <a:solidFill>
                <a:schemeClr val="bg1"/>
              </a:solidFill>
            </a:endParaRPr>
          </a:p>
          <a:p>
            <a:pPr algn="r"/>
            <a:r>
              <a:rPr lang="zh-TW" altLang="en-US" dirty="0">
                <a:solidFill>
                  <a:schemeClr val="bg1"/>
                </a:solidFill>
              </a:rPr>
              <a:t>產品體驗</a:t>
            </a:r>
            <a:endParaRPr lang="en-US" altLang="zh-HK" dirty="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24D565-18F7-EFD1-1B78-870D5BE7160B}"/>
              </a:ext>
            </a:extLst>
          </p:cNvPr>
          <p:cNvSpPr txBox="1"/>
          <p:nvPr/>
        </p:nvSpPr>
        <p:spPr>
          <a:xfrm>
            <a:off x="9753600" y="892735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HK" sz="2400" b="1" dirty="0">
              <a:solidFill>
                <a:schemeClr val="bg1"/>
              </a:solidFill>
            </a:endParaRPr>
          </a:p>
          <a:p>
            <a:r>
              <a:rPr lang="zh-HK" altLang="en-US" sz="2400" b="1" dirty="0">
                <a:solidFill>
                  <a:schemeClr val="bg1"/>
                </a:solidFill>
              </a:rPr>
              <a:t>人工智能</a:t>
            </a:r>
            <a:endParaRPr lang="en-US" altLang="zh-HK" sz="2400" b="1" dirty="0">
              <a:solidFill>
                <a:schemeClr val="bg1"/>
              </a:solidFill>
            </a:endParaRPr>
          </a:p>
          <a:p>
            <a:endParaRPr lang="en-US" altLang="zh-HK" dirty="0">
              <a:solidFill>
                <a:schemeClr val="bg1"/>
              </a:solidFill>
            </a:endParaRP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</a:rPr>
              <a:t>預測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服裝推薦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預測趨勢</a:t>
            </a:r>
            <a:endParaRPr lang="en-US" altLang="zh-HK" sz="2400" dirty="0">
              <a:solidFill>
                <a:schemeClr val="bg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E9DD0D-C46A-3BAC-D6B9-FD5EBA850AEA}"/>
              </a:ext>
            </a:extLst>
          </p:cNvPr>
          <p:cNvSpPr txBox="1"/>
          <p:nvPr/>
        </p:nvSpPr>
        <p:spPr>
          <a:xfrm>
            <a:off x="9748379" y="6622095"/>
            <a:ext cx="33245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2400" b="1" dirty="0">
                <a:solidFill>
                  <a:schemeClr val="bg1"/>
                </a:solidFill>
              </a:rPr>
              <a:t>區塊鏈</a:t>
            </a:r>
            <a:endParaRPr lang="en-US" altLang="zh-HK" sz="2400" b="1" dirty="0">
              <a:solidFill>
                <a:schemeClr val="bg1"/>
              </a:solidFill>
            </a:endParaRP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供應鏈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循環經濟</a:t>
            </a:r>
            <a:endParaRPr lang="en-US" altLang="zh-HK" dirty="0">
              <a:solidFill>
                <a:schemeClr val="bg1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066EF5B-4D24-3FB6-900B-8A7B402AD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059" b="13941"/>
          <a:stretch/>
        </p:blipFill>
        <p:spPr>
          <a:xfrm>
            <a:off x="3492334" y="686289"/>
            <a:ext cx="1768204" cy="159465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B64E3B3-0914-2C15-5454-D9083747E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97" y="772762"/>
            <a:ext cx="1574770" cy="157477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446E600-9B69-21A4-1985-B3215AA4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682" y="7705069"/>
            <a:ext cx="1714206" cy="179039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F16D610-484F-E084-D514-DC5CD6B89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399" y="8017640"/>
            <a:ext cx="1494253" cy="1466235"/>
          </a:xfrm>
          <a:prstGeom prst="rect">
            <a:avLst/>
          </a:prstGeom>
        </p:spPr>
      </p:pic>
      <p:sp>
        <p:nvSpPr>
          <p:cNvPr id="20" name="投影片編號版面配置區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60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4163161" y="1487217"/>
            <a:ext cx="23134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IoT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Real-time monitoring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4078163" y="7319608"/>
            <a:ext cx="23647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AR/VR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Product development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Product experience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E9DD0D-C46A-3BAC-D6B9-FD5EBA850AEA}"/>
              </a:ext>
            </a:extLst>
          </p:cNvPr>
          <p:cNvSpPr txBox="1"/>
          <p:nvPr/>
        </p:nvSpPr>
        <p:spPr>
          <a:xfrm>
            <a:off x="9761809" y="7354556"/>
            <a:ext cx="9601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Blockchain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Supply Chain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Circular economy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4789C39-AC05-BA8E-ABBA-0A1610251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9" t="24651" r="17500" b="19007"/>
          <a:stretch/>
        </p:blipFill>
        <p:spPr>
          <a:xfrm>
            <a:off x="2169408" y="1839253"/>
            <a:ext cx="12403585" cy="61972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標題 1">
            <a:extLst>
              <a:ext uri="{FF2B5EF4-FFF2-40B4-BE49-F238E27FC236}">
                <a16:creationId xmlns:a16="http://schemas.microsoft.com/office/drawing/2014/main" id="{6C5FD6A2-2CD0-AEE1-82B7-FB1354159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18699" y="8505890"/>
            <a:ext cx="17116311" cy="469315"/>
          </a:xfrm>
        </p:spPr>
        <p:txBody>
          <a:bodyPr>
            <a:normAutofit/>
          </a:bodyPr>
          <a:lstStyle/>
          <a:p>
            <a:pPr algn="r"/>
            <a:r>
              <a:rPr lang="zh-TW" altLang="en-US" sz="20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香港都會大學</a:t>
            </a:r>
            <a:r>
              <a:rPr lang="en-US" altLang="zh-TW" sz="20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FHDFASH</a:t>
            </a:r>
            <a:r>
              <a:rPr lang="zh-TW" altLang="en-US" sz="20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數碼時裝設計高級</a:t>
            </a:r>
            <a:r>
              <a:rPr lang="zh-TW" altLang="en-US" sz="2000" dirty="0" smtClean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文憑學生</a:t>
            </a:r>
            <a:r>
              <a:rPr lang="zh-TW" altLang="en-US" sz="20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創作品</a:t>
            </a:r>
            <a:endParaRPr lang="zh-HK" altLang="en-US" sz="2000" dirty="0">
              <a:solidFill>
                <a:schemeClr val="tx1"/>
              </a:solidFill>
              <a:latin typeface="Avenir Next LT Pro Demi" panose="020B0604020202020204" pitchFamily="34" charset="0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18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868568" y="9546067"/>
            <a:ext cx="34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chemeClr val="tx1"/>
                </a:solidFill>
              </a:rPr>
              <a:t>照片由製衣業訓練局提供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34053D-AF08-53AC-2D14-D1BAA09B7B75}"/>
              </a:ext>
            </a:extLst>
          </p:cNvPr>
          <p:cNvSpPr txBox="1"/>
          <p:nvPr/>
        </p:nvSpPr>
        <p:spPr>
          <a:xfrm>
            <a:off x="13109444" y="1015903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例子：數碼時裝設計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7882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4163161" y="1487217"/>
            <a:ext cx="23134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IoT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Real-time monitoring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4078163" y="7319608"/>
            <a:ext cx="23647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AR/VR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Product development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Product experience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DAB183-B8D2-9AED-47AA-17C2AC7D27A7}"/>
              </a:ext>
            </a:extLst>
          </p:cNvPr>
          <p:cNvSpPr txBox="1"/>
          <p:nvPr/>
        </p:nvSpPr>
        <p:spPr>
          <a:xfrm>
            <a:off x="754215" y="18686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800" b="1" dirty="0" smtClean="0"/>
              <a:t>客戶</a:t>
            </a:r>
            <a:r>
              <a:rPr lang="zh-HK" altLang="en-US" sz="4800" b="1" dirty="0">
                <a:solidFill>
                  <a:schemeClr val="bg1">
                    <a:lumMod val="65000"/>
                  </a:schemeClr>
                </a:solidFill>
              </a:rPr>
              <a:t>旅程</a:t>
            </a:r>
            <a:endParaRPr lang="zh-HK" altLang="en-US" sz="4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箭號: ＞形 17">
            <a:extLst>
              <a:ext uri="{FF2B5EF4-FFF2-40B4-BE49-F238E27FC236}">
                <a16:creationId xmlns:a16="http://schemas.microsoft.com/office/drawing/2014/main" id="{9519F4F0-64A2-1995-2FED-E05F0ADD261E}"/>
              </a:ext>
            </a:extLst>
          </p:cNvPr>
          <p:cNvSpPr/>
          <p:nvPr/>
        </p:nvSpPr>
        <p:spPr>
          <a:xfrm>
            <a:off x="1943100" y="1322161"/>
            <a:ext cx="4800600" cy="483881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dirty="0">
                <a:solidFill>
                  <a:schemeClr val="bg1">
                    <a:lumMod val="50000"/>
                  </a:schemeClr>
                </a:solidFill>
              </a:rPr>
              <a:t>願望</a:t>
            </a:r>
          </a:p>
        </p:txBody>
      </p:sp>
      <p:sp>
        <p:nvSpPr>
          <p:cNvPr id="19" name="箭號: ＞形 18">
            <a:extLst>
              <a:ext uri="{FF2B5EF4-FFF2-40B4-BE49-F238E27FC236}">
                <a16:creationId xmlns:a16="http://schemas.microsoft.com/office/drawing/2014/main" id="{98AFF934-BD35-E519-1D81-58C85436254F}"/>
              </a:ext>
            </a:extLst>
          </p:cNvPr>
          <p:cNvSpPr/>
          <p:nvPr/>
        </p:nvSpPr>
        <p:spPr>
          <a:xfrm>
            <a:off x="6743700" y="1318337"/>
            <a:ext cx="4800600" cy="483881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dirty="0">
                <a:solidFill>
                  <a:schemeClr val="bg1">
                    <a:lumMod val="50000"/>
                  </a:schemeClr>
                </a:solidFill>
              </a:rPr>
              <a:t>考慮</a:t>
            </a:r>
          </a:p>
        </p:txBody>
      </p:sp>
      <p:sp>
        <p:nvSpPr>
          <p:cNvPr id="20" name="箭號: ＞形 19">
            <a:extLst>
              <a:ext uri="{FF2B5EF4-FFF2-40B4-BE49-F238E27FC236}">
                <a16:creationId xmlns:a16="http://schemas.microsoft.com/office/drawing/2014/main" id="{9EC2F000-0D88-03A5-A9AF-35B59E9CD0CB}"/>
              </a:ext>
            </a:extLst>
          </p:cNvPr>
          <p:cNvSpPr/>
          <p:nvPr/>
        </p:nvSpPr>
        <p:spPr>
          <a:xfrm>
            <a:off x="11548613" y="1314065"/>
            <a:ext cx="4800600" cy="483881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dirty="0">
                <a:solidFill>
                  <a:schemeClr val="bg1">
                    <a:lumMod val="50000"/>
                  </a:schemeClr>
                </a:solidFill>
              </a:rPr>
              <a:t>品牌代言人</a:t>
            </a:r>
          </a:p>
        </p:txBody>
      </p:sp>
      <p:sp>
        <p:nvSpPr>
          <p:cNvPr id="3" name="object 3"/>
          <p:cNvSpPr/>
          <p:nvPr/>
        </p:nvSpPr>
        <p:spPr>
          <a:xfrm>
            <a:off x="13784415" y="2405728"/>
            <a:ext cx="4504055" cy="7881620"/>
          </a:xfrm>
          <a:custGeom>
            <a:avLst/>
            <a:gdLst/>
            <a:ahLst/>
            <a:cxnLst/>
            <a:rect l="l" t="t" r="r" b="b"/>
            <a:pathLst>
              <a:path w="4504055" h="7881620">
                <a:moveTo>
                  <a:pt x="4503583" y="7881270"/>
                </a:moveTo>
                <a:lnTo>
                  <a:pt x="0" y="7881270"/>
                </a:lnTo>
                <a:lnTo>
                  <a:pt x="4503583" y="0"/>
                </a:lnTo>
                <a:lnTo>
                  <a:pt x="4503583" y="7881270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>
          <a:xfrm>
            <a:off x="13176697" y="9513121"/>
            <a:ext cx="4206240" cy="514350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19</a:t>
            </a:fld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92806" y="2185540"/>
            <a:ext cx="16899794" cy="7988230"/>
            <a:chOff x="92806" y="2185540"/>
            <a:chExt cx="16899794" cy="7988230"/>
          </a:xfrm>
        </p:grpSpPr>
        <p:grpSp>
          <p:nvGrpSpPr>
            <p:cNvPr id="11" name="群組 10"/>
            <p:cNvGrpSpPr/>
            <p:nvPr/>
          </p:nvGrpSpPr>
          <p:grpSpPr>
            <a:xfrm>
              <a:off x="92806" y="2185540"/>
              <a:ext cx="16799861" cy="1404937"/>
              <a:chOff x="92806" y="2185540"/>
              <a:chExt cx="16799861" cy="1404937"/>
            </a:xfrm>
          </p:grpSpPr>
          <p:sp>
            <p:nvSpPr>
              <p:cNvPr id="21" name="流程圖: 替代程序 20">
                <a:extLst>
                  <a:ext uri="{FF2B5EF4-FFF2-40B4-BE49-F238E27FC236}">
                    <a16:creationId xmlns:a16="http://schemas.microsoft.com/office/drawing/2014/main" id="{515FD52A-50B4-E250-0F2A-2B8F856CF964}"/>
                  </a:ext>
                </a:extLst>
              </p:cNvPr>
              <p:cNvSpPr/>
              <p:nvPr/>
            </p:nvSpPr>
            <p:spPr>
              <a:xfrm>
                <a:off x="1283439" y="2258413"/>
                <a:ext cx="3505200" cy="1332064"/>
              </a:xfrm>
              <a:prstGeom prst="flowChartAlternateProcess">
                <a:avLst/>
              </a:prstGeom>
              <a:solidFill>
                <a:srgbClr val="ED49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“我需要為喬伊斯的生日聚會準備一套新衣服。”</a:t>
                </a:r>
                <a:endParaRPr lang="zh-HK" altLang="en-US" dirty="0"/>
              </a:p>
            </p:txBody>
          </p:sp>
          <p:sp>
            <p:nvSpPr>
              <p:cNvPr id="22" name="流程圖: 替代程序 21">
                <a:extLst>
                  <a:ext uri="{FF2B5EF4-FFF2-40B4-BE49-F238E27FC236}">
                    <a16:creationId xmlns:a16="http://schemas.microsoft.com/office/drawing/2014/main" id="{8893C119-B8FA-50AD-03B3-F941D23A3618}"/>
                  </a:ext>
                </a:extLst>
              </p:cNvPr>
              <p:cNvSpPr/>
              <p:nvPr/>
            </p:nvSpPr>
            <p:spPr>
              <a:xfrm>
                <a:off x="5359487" y="2204401"/>
                <a:ext cx="3505200" cy="1332064"/>
              </a:xfrm>
              <a:prstGeom prst="flowChartAlternateProcess">
                <a:avLst/>
              </a:prstGeom>
              <a:solidFill>
                <a:srgbClr val="9F66C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“我喜歡這位歌手的風格，我很想找到一套她會穿的衣服。”</a:t>
                </a:r>
                <a:endParaRPr lang="zh-HK" altLang="en-US" sz="2400" dirty="0"/>
              </a:p>
            </p:txBody>
          </p:sp>
          <p:sp>
            <p:nvSpPr>
              <p:cNvPr id="23" name="流程圖: 替代程序 22">
                <a:extLst>
                  <a:ext uri="{FF2B5EF4-FFF2-40B4-BE49-F238E27FC236}">
                    <a16:creationId xmlns:a16="http://schemas.microsoft.com/office/drawing/2014/main" id="{9F60AF8D-7BAA-2D91-D200-EE00FC2F29FC}"/>
                  </a:ext>
                </a:extLst>
              </p:cNvPr>
              <p:cNvSpPr/>
              <p:nvPr/>
            </p:nvSpPr>
            <p:spPr>
              <a:xfrm>
                <a:off x="9399287" y="2185540"/>
                <a:ext cx="3505200" cy="1332064"/>
              </a:xfrm>
              <a:prstGeom prst="flowChartAlternateProcess">
                <a:avLst/>
              </a:prstGeom>
              <a:solidFill>
                <a:srgbClr val="39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“我以我願意支付的價格找到了理想的服裝。”</a:t>
                </a:r>
                <a:endParaRPr lang="zh-HK" altLang="en-US" sz="2400" dirty="0"/>
              </a:p>
            </p:txBody>
          </p:sp>
          <p:sp>
            <p:nvSpPr>
              <p:cNvPr id="24" name="流程圖: 替代程序 23">
                <a:extLst>
                  <a:ext uri="{FF2B5EF4-FFF2-40B4-BE49-F238E27FC236}">
                    <a16:creationId xmlns:a16="http://schemas.microsoft.com/office/drawing/2014/main" id="{D07FC8D6-B8CC-CE3D-1FF6-AC1FB4EDF383}"/>
                  </a:ext>
                </a:extLst>
              </p:cNvPr>
              <p:cNvSpPr/>
              <p:nvPr/>
            </p:nvSpPr>
            <p:spPr>
              <a:xfrm>
                <a:off x="13387467" y="2200356"/>
                <a:ext cx="3505200" cy="1332064"/>
              </a:xfrm>
              <a:prstGeom prst="flowChartAlternateProcess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bg1"/>
                    </a:solidFill>
                  </a:rPr>
                  <a:t>這本時尚雜誌向我介紹了我最喜歡的名人的所有最新款式。</a:t>
                </a:r>
                <a:r>
                  <a:rPr lang="zh-TW" altLang="en-US" dirty="0"/>
                  <a:t>我會再次從他們那裡購買，並向我的朋友介紹他們。</a:t>
                </a:r>
                <a:endParaRPr lang="zh-HK" altLang="en-US" dirty="0"/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B97F553-9971-30CC-1C76-FBB68AB911B8}"/>
                  </a:ext>
                </a:extLst>
              </p:cNvPr>
              <p:cNvSpPr txBox="1"/>
              <p:nvPr/>
            </p:nvSpPr>
            <p:spPr>
              <a:xfrm>
                <a:off x="92806" y="2618437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HK" altLang="en-US" dirty="0"/>
                  <a:t>顧客心態</a:t>
                </a: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548498" y="3795719"/>
              <a:ext cx="16444102" cy="6378051"/>
              <a:chOff x="548498" y="3795719"/>
              <a:chExt cx="16444102" cy="6378051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548498" y="3846967"/>
                <a:ext cx="4195765" cy="6326803"/>
                <a:chOff x="548498" y="3846967"/>
                <a:chExt cx="4195765" cy="6326803"/>
              </a:xfrm>
            </p:grpSpPr>
            <p:grpSp>
              <p:nvGrpSpPr>
                <p:cNvPr id="5" name="群組 4"/>
                <p:cNvGrpSpPr/>
                <p:nvPr/>
              </p:nvGrpSpPr>
              <p:grpSpPr>
                <a:xfrm>
                  <a:off x="1239063" y="3846967"/>
                  <a:ext cx="3505200" cy="6326803"/>
                  <a:chOff x="1239063" y="3846967"/>
                  <a:chExt cx="3505200" cy="6326803"/>
                </a:xfrm>
              </p:grpSpPr>
              <p:sp>
                <p:nvSpPr>
                  <p:cNvPr id="26" name="流程圖: 替代程序 25">
                    <a:extLst>
                      <a:ext uri="{FF2B5EF4-FFF2-40B4-BE49-F238E27FC236}">
                        <a16:creationId xmlns:a16="http://schemas.microsoft.com/office/drawing/2014/main" id="{5A779ACF-6640-33A3-F616-81FB31111D60}"/>
                      </a:ext>
                    </a:extLst>
                  </p:cNvPr>
                  <p:cNvSpPr/>
                  <p:nvPr/>
                </p:nvSpPr>
                <p:spPr>
                  <a:xfrm>
                    <a:off x="1239063" y="3846967"/>
                    <a:ext cx="3505200" cy="6326803"/>
                  </a:xfrm>
                  <a:prstGeom prst="flowChartAlternateProcess">
                    <a:avLst/>
                  </a:prstGeom>
                  <a:solidFill>
                    <a:srgbClr val="ED499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HK" altLang="en-US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4" name="群組 3"/>
                  <p:cNvGrpSpPr/>
                  <p:nvPr/>
                </p:nvGrpSpPr>
                <p:grpSpPr>
                  <a:xfrm>
                    <a:off x="1530596" y="4082268"/>
                    <a:ext cx="2942047" cy="5006227"/>
                    <a:chOff x="1530596" y="4082268"/>
                    <a:chExt cx="2942047" cy="5006227"/>
                  </a:xfrm>
                </p:grpSpPr>
                <p:sp>
                  <p:nvSpPr>
                    <p:cNvPr id="27" name="文字方塊 26">
                      <a:extLst>
                        <a:ext uri="{FF2B5EF4-FFF2-40B4-BE49-F238E27FC236}">
                          <a16:creationId xmlns:a16="http://schemas.microsoft.com/office/drawing/2014/main" id="{517724B4-99A1-EA06-710F-DFBC859A0E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30596" y="4082268"/>
                      <a:ext cx="2781531" cy="35086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HK" altLang="en-US" sz="2400" b="1" dirty="0">
                          <a:solidFill>
                            <a:schemeClr val="bg1"/>
                          </a:solidFill>
                        </a:rPr>
                        <a:t>見證</a:t>
                      </a:r>
                      <a:endParaRPr lang="en-US" altLang="zh-HK" sz="2400" b="1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 smtClean="0">
                          <a:solidFill>
                            <a:schemeClr val="bg1"/>
                          </a:solidFill>
                        </a:rPr>
                        <a:t>數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碼展</a:t>
                      </a:r>
                      <a:r>
                        <a:rPr lang="zh-HK" altLang="en-US" dirty="0" smtClean="0">
                          <a:solidFill>
                            <a:schemeClr val="bg1"/>
                          </a:solidFill>
                        </a:rPr>
                        <a:t>示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社交媒體（個人檔案）</a:t>
                      </a:r>
                      <a:endParaRPr lang="en-US" altLang="zh-TW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社交媒體（廣告）</a:t>
                      </a:r>
                      <a:endParaRPr lang="en-US" altLang="zh-TW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電子郵件（登記）</a:t>
                      </a:r>
                      <a:endParaRPr lang="en-US" altLang="zh-TW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報紙廣告</a:t>
                      </a:r>
                      <a:endParaRPr lang="en-US" altLang="zh-TW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>
                          <a:solidFill>
                            <a:schemeClr val="bg1"/>
                          </a:solidFill>
                        </a:rPr>
                        <a:t>按點擊付費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優化搜尋器</a:t>
                      </a:r>
                      <a:endParaRPr lang="en-US" altLang="zh-TW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>
                          <a:solidFill>
                            <a:schemeClr val="bg1"/>
                          </a:solidFill>
                        </a:rPr>
                        <a:t>新聞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>
                          <a:solidFill>
                            <a:schemeClr val="bg1"/>
                          </a:solidFill>
                        </a:rPr>
                        <a:t>合作夥伴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名人</a:t>
                      </a:r>
                      <a:r>
                        <a:rPr lang="zh-HK" altLang="en-US" dirty="0" smtClean="0">
                          <a:solidFill>
                            <a:schemeClr val="bg1"/>
                          </a:solidFill>
                        </a:rPr>
                        <a:t>代言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>
                          <a:solidFill>
                            <a:schemeClr val="bg1"/>
                          </a:solidFill>
                        </a:rPr>
                        <a:t>手機廣告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文字方塊 28">
                      <a:extLst>
                        <a:ext uri="{FF2B5EF4-FFF2-40B4-BE49-F238E27FC236}">
                          <a16:creationId xmlns:a16="http://schemas.microsoft.com/office/drawing/2014/main" id="{7525B1AF-CFA4-FF29-DE5D-18E24809D1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30596" y="7795833"/>
                      <a:ext cx="2942047" cy="12926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zh-HK" altLang="en-US" sz="2400" b="1" dirty="0">
                          <a:solidFill>
                            <a:schemeClr val="bg1"/>
                          </a:solidFill>
                        </a:rPr>
                        <a:t>受到啟發</a:t>
                      </a:r>
                      <a:endParaRPr lang="en-US" altLang="zh-HK" sz="2400" b="1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部落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>
                          <a:solidFill>
                            <a:schemeClr val="bg1"/>
                          </a:solidFill>
                        </a:rPr>
                        <a:t>朋友們</a:t>
                      </a:r>
                      <a:endParaRPr lang="en-US" altLang="zh-HK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en-US" dirty="0">
                          <a:solidFill>
                            <a:schemeClr val="bg1"/>
                          </a:solidFill>
                        </a:rPr>
                        <a:t>口碑</a:t>
                      </a:r>
                    </a:p>
                  </p:txBody>
                </p:sp>
              </p:grpSp>
            </p:grpSp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FB926E5E-AC81-8AF9-A311-2B78D4DC69E5}"/>
                    </a:ext>
                  </a:extLst>
                </p:cNvPr>
                <p:cNvSpPr txBox="1"/>
                <p:nvPr/>
              </p:nvSpPr>
              <p:spPr>
                <a:xfrm rot="16200000">
                  <a:off x="297147" y="635919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4000" b="1" dirty="0">
                      <a:solidFill>
                        <a:srgbClr val="ED499B"/>
                      </a:solidFill>
                    </a:rPr>
                    <a:t>認</a:t>
                  </a:r>
                  <a:r>
                    <a:rPr lang="zh-HK" altLang="en-US" sz="4000" b="1" dirty="0" smtClean="0">
                      <a:solidFill>
                        <a:srgbClr val="ED499B"/>
                      </a:solidFill>
                    </a:rPr>
                    <a:t>識</a:t>
                  </a:r>
                  <a:endParaRPr lang="zh-HK" altLang="en-US" sz="4000" b="1" dirty="0">
                    <a:solidFill>
                      <a:srgbClr val="ED499B"/>
                    </a:solidFill>
                  </a:endParaRP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4746459" y="3811133"/>
                <a:ext cx="4145094" cy="6326803"/>
                <a:chOff x="4746459" y="3811133"/>
                <a:chExt cx="4145094" cy="6326803"/>
              </a:xfrm>
            </p:grpSpPr>
            <p:sp>
              <p:nvSpPr>
                <p:cNvPr id="31" name="流程圖: 替代程序 30">
                  <a:extLst>
                    <a:ext uri="{FF2B5EF4-FFF2-40B4-BE49-F238E27FC236}">
                      <a16:creationId xmlns:a16="http://schemas.microsoft.com/office/drawing/2014/main" id="{6C62CB85-FC0E-6DA2-24A6-8E32BEDB3EBB}"/>
                    </a:ext>
                  </a:extLst>
                </p:cNvPr>
                <p:cNvSpPr/>
                <p:nvPr/>
              </p:nvSpPr>
              <p:spPr>
                <a:xfrm>
                  <a:off x="5386353" y="3811133"/>
                  <a:ext cx="3505200" cy="6326803"/>
                </a:xfrm>
                <a:prstGeom prst="flowChartAlternateProcess">
                  <a:avLst/>
                </a:prstGeom>
                <a:solidFill>
                  <a:srgbClr val="9F66C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6E086C25-3F72-429A-A2C0-B7237A59E254}"/>
                    </a:ext>
                  </a:extLst>
                </p:cNvPr>
                <p:cNvSpPr txBox="1"/>
                <p:nvPr/>
              </p:nvSpPr>
              <p:spPr>
                <a:xfrm rot="16200000">
                  <a:off x="3485931" y="6182037"/>
                  <a:ext cx="3228941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HK" alt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F66C2"/>
                      </a:solidFill>
                      <a:effectLst/>
                      <a:uLnTx/>
                      <a:uFillTx/>
                    </a:rPr>
                    <a:t>探索與思考</a:t>
                  </a:r>
                </a:p>
              </p:txBody>
            </p:sp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8FCBB0A2-5A6F-3012-A21D-D22F82598731}"/>
                    </a:ext>
                  </a:extLst>
                </p:cNvPr>
                <p:cNvSpPr txBox="1"/>
                <p:nvPr/>
              </p:nvSpPr>
              <p:spPr>
                <a:xfrm>
                  <a:off x="5592026" y="4129060"/>
                  <a:ext cx="3094890" cy="3231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研究</a:t>
                  </a:r>
                  <a:endParaRPr lang="en-US" altLang="zh-HK" sz="2400" b="1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部落</a:t>
                  </a:r>
                  <a:r>
                    <a:rPr lang="en-US" altLang="zh-HK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HK" dirty="0">
                      <a:solidFill>
                        <a:schemeClr val="bg1"/>
                      </a:solidFill>
                    </a:rPr>
                    <a:t>(</a:t>
                  </a:r>
                  <a:r>
                    <a:rPr lang="zh-TW" altLang="en-US" dirty="0">
                      <a:solidFill>
                        <a:schemeClr val="bg1"/>
                      </a:solidFill>
                    </a:rPr>
                    <a:t>公司和附屬機構</a:t>
                  </a:r>
                  <a:r>
                    <a:rPr lang="en-US" altLang="zh-HK" dirty="0">
                      <a:solidFill>
                        <a:schemeClr val="bg1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內容行銷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評論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社交媒體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網站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電子郵件（登記）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按點</a:t>
                  </a:r>
                  <a:r>
                    <a:rPr lang="zh-TW" altLang="en-US" dirty="0">
                      <a:solidFill>
                        <a:schemeClr val="bg1"/>
                      </a:solidFill>
                    </a:rPr>
                    <a:t>擊付</a:t>
                  </a: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費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優化搜尋器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位置圖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奬賞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群組 8"/>
              <p:cNvGrpSpPr/>
              <p:nvPr/>
            </p:nvGrpSpPr>
            <p:grpSpPr>
              <a:xfrm>
                <a:off x="8813980" y="3795719"/>
                <a:ext cx="4088256" cy="6326803"/>
                <a:chOff x="8813980" y="3795719"/>
                <a:chExt cx="4088256" cy="6326803"/>
              </a:xfrm>
            </p:grpSpPr>
            <p:sp>
              <p:nvSpPr>
                <p:cNvPr id="32" name="流程圖: 替代程序 31">
                  <a:extLst>
                    <a:ext uri="{FF2B5EF4-FFF2-40B4-BE49-F238E27FC236}">
                      <a16:creationId xmlns:a16="http://schemas.microsoft.com/office/drawing/2014/main" id="{77CBE9FB-0BD5-C5EA-3B17-0BCE48DA84A1}"/>
                    </a:ext>
                  </a:extLst>
                </p:cNvPr>
                <p:cNvSpPr/>
                <p:nvPr/>
              </p:nvSpPr>
              <p:spPr>
                <a:xfrm>
                  <a:off x="9397036" y="3795719"/>
                  <a:ext cx="3505200" cy="6326803"/>
                </a:xfrm>
                <a:prstGeom prst="flowChartAlternateProcess">
                  <a:avLst/>
                </a:prstGeom>
                <a:solidFill>
                  <a:srgbClr val="39A1C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49B9AA04-BD48-35A6-0626-0098FCBF5373}"/>
                    </a:ext>
                  </a:extLst>
                </p:cNvPr>
                <p:cNvSpPr txBox="1"/>
                <p:nvPr/>
              </p:nvSpPr>
              <p:spPr>
                <a:xfrm rot="16200000">
                  <a:off x="7904216" y="5977063"/>
                  <a:ext cx="252741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HK" alt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9A1C1"/>
                      </a:solidFill>
                      <a:effectLst/>
                      <a:uLnTx/>
                      <a:uFillTx/>
                    </a:rPr>
                    <a:t>銷售時刻</a:t>
                  </a:r>
                </a:p>
              </p:txBody>
            </p:sp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B9350DC9-5A99-B036-E787-C784C9637AC1}"/>
                    </a:ext>
                  </a:extLst>
                </p:cNvPr>
                <p:cNvSpPr txBox="1"/>
                <p:nvPr/>
              </p:nvSpPr>
              <p:spPr>
                <a:xfrm>
                  <a:off x="9696138" y="4129060"/>
                  <a:ext cx="3108231" cy="295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購買</a:t>
                  </a:r>
                  <a:endParaRPr lang="en-US" altLang="zh-HK" sz="2400" b="1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網路應用程式</a:t>
                  </a:r>
                  <a:r>
                    <a:rPr lang="en-US" altLang="zh-TW" dirty="0">
                      <a:solidFill>
                        <a:schemeClr val="bg1"/>
                      </a:solidFill>
                    </a:rPr>
                    <a:t>/</a:t>
                  </a:r>
                  <a:r>
                    <a:rPr lang="zh-TW" altLang="en-US" dirty="0">
                      <a:solidFill>
                        <a:schemeClr val="bg1"/>
                      </a:solidFill>
                    </a:rPr>
                    <a:t>行動應用程式 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HK" altLang="en-US" dirty="0">
                      <a:solidFill>
                        <a:schemeClr val="bg1"/>
                      </a:solidFill>
                    </a:rPr>
                    <a:t>網站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HK" altLang="en-US" dirty="0">
                      <a:solidFill>
                        <a:schemeClr val="bg1"/>
                      </a:solidFill>
                    </a:rPr>
                    <a:t>社交（分享） 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按</a:t>
                  </a: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點</a:t>
                  </a:r>
                  <a:r>
                    <a:rPr lang="zh-TW" altLang="en-US" dirty="0">
                      <a:solidFill>
                        <a:schemeClr val="bg1"/>
                      </a:solidFill>
                    </a:rPr>
                    <a:t>擊付</a:t>
                  </a:r>
                  <a:r>
                    <a:rPr lang="zh-TW" altLang="en-US" dirty="0" smtClean="0">
                      <a:solidFill>
                        <a:schemeClr val="bg1"/>
                      </a:solidFill>
                    </a:rPr>
                    <a:t>費（</a:t>
                  </a:r>
                  <a:r>
                    <a:rPr lang="zh-TW" altLang="en-US" dirty="0">
                      <a:solidFill>
                        <a:schemeClr val="bg1"/>
                      </a:solidFill>
                    </a:rPr>
                    <a:t>本地） 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電子郵件（確認） 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短訊服務</a:t>
                  </a:r>
                  <a:r>
                    <a:rPr lang="en-US" altLang="zh-TW" dirty="0">
                      <a:solidFill>
                        <a:schemeClr val="bg1"/>
                      </a:solidFill>
                    </a:rPr>
                    <a:t>(</a:t>
                  </a:r>
                  <a:r>
                    <a:rPr lang="zh-TW" altLang="en-US" dirty="0">
                      <a:solidFill>
                        <a:schemeClr val="bg1"/>
                      </a:solidFill>
                    </a:rPr>
                    <a:t>確認</a:t>
                  </a:r>
                  <a:r>
                    <a:rPr lang="en-US" altLang="zh-TW" dirty="0">
                      <a:solidFill>
                        <a:schemeClr val="bg1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位置圖</a:t>
                  </a:r>
                  <a:endParaRPr lang="en-US" altLang="zh-TW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TW" altLang="en-US" dirty="0">
                      <a:solidFill>
                        <a:schemeClr val="bg1"/>
                      </a:solidFill>
                    </a:rPr>
                    <a:t>優惠券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群組 13"/>
              <p:cNvGrpSpPr/>
              <p:nvPr/>
            </p:nvGrpSpPr>
            <p:grpSpPr>
              <a:xfrm>
                <a:off x="12849646" y="3795719"/>
                <a:ext cx="4142954" cy="6326803"/>
                <a:chOff x="12849646" y="3795719"/>
                <a:chExt cx="4142954" cy="6326803"/>
              </a:xfrm>
            </p:grpSpPr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C5B300FE-5840-9704-0C2F-92033126CE58}"/>
                    </a:ext>
                  </a:extLst>
                </p:cNvPr>
                <p:cNvSpPr txBox="1"/>
                <p:nvPr/>
              </p:nvSpPr>
              <p:spPr>
                <a:xfrm rot="16200000">
                  <a:off x="12250546" y="5818799"/>
                  <a:ext cx="190608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HK" alt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</a:rPr>
                    <a:t>忠誠</a:t>
                  </a:r>
                </a:p>
              </p:txBody>
            </p:sp>
            <p:sp>
              <p:nvSpPr>
                <p:cNvPr id="33" name="流程圖: 替代程序 32">
                  <a:extLst>
                    <a:ext uri="{FF2B5EF4-FFF2-40B4-BE49-F238E27FC236}">
                      <a16:creationId xmlns:a16="http://schemas.microsoft.com/office/drawing/2014/main" id="{4AFCAC68-35F3-ECCD-07F0-4FA14C3736C1}"/>
                    </a:ext>
                  </a:extLst>
                </p:cNvPr>
                <p:cNvSpPr/>
                <p:nvPr/>
              </p:nvSpPr>
              <p:spPr>
                <a:xfrm>
                  <a:off x="13487400" y="3795719"/>
                  <a:ext cx="3505200" cy="6326803"/>
                </a:xfrm>
                <a:prstGeom prst="flowChartAlternateProcess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2" name="群組 11"/>
          <p:cNvGrpSpPr/>
          <p:nvPr/>
        </p:nvGrpSpPr>
        <p:grpSpPr>
          <a:xfrm>
            <a:off x="13784415" y="4181464"/>
            <a:ext cx="3653496" cy="5211183"/>
            <a:chOff x="13678264" y="4129059"/>
            <a:chExt cx="3653496" cy="5211183"/>
          </a:xfrm>
        </p:grpSpPr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2C4386F8-49FD-C3B0-30A5-05760F09ED41}"/>
                </a:ext>
              </a:extLst>
            </p:cNvPr>
            <p:cNvSpPr txBox="1"/>
            <p:nvPr/>
          </p:nvSpPr>
          <p:spPr>
            <a:xfrm>
              <a:off x="13692553" y="4129059"/>
              <a:ext cx="363920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2400" b="1" dirty="0">
                  <a:solidFill>
                    <a:schemeClr val="bg1"/>
                  </a:solidFill>
                </a:rPr>
                <a:t>使用</a:t>
              </a:r>
              <a:endParaRPr lang="en-US" altLang="zh-HK" sz="2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HK" altLang="en-US" dirty="0">
                  <a:solidFill>
                    <a:schemeClr val="bg1"/>
                  </a:solidFill>
                </a:rPr>
                <a:t>內容行銷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 smtClean="0">
                  <a:solidFill>
                    <a:schemeClr val="bg1"/>
                  </a:solidFill>
                </a:rPr>
                <a:t>部落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HK" altLang="en-US" dirty="0">
                  <a:solidFill>
                    <a:schemeClr val="bg1"/>
                  </a:solidFill>
                </a:rPr>
                <a:t>獨家活動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 smtClean="0">
                  <a:solidFill>
                    <a:schemeClr val="bg1"/>
                  </a:solidFill>
                </a:rPr>
                <a:t>名人</a:t>
              </a:r>
              <a:r>
                <a:rPr lang="zh-HK" altLang="en-US" dirty="0" smtClean="0">
                  <a:solidFill>
                    <a:schemeClr val="bg1"/>
                  </a:solidFill>
                </a:rPr>
                <a:t>代言</a:t>
              </a:r>
              <a:endParaRPr lang="en-US" altLang="zh-HK" dirty="0">
                <a:solidFill>
                  <a:schemeClr val="bg1"/>
                </a:solidFill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B5A6B40F-8835-AB42-9EC9-5864CC8FE66E}"/>
                </a:ext>
              </a:extLst>
            </p:cNvPr>
            <p:cNvSpPr txBox="1"/>
            <p:nvPr/>
          </p:nvSpPr>
          <p:spPr>
            <a:xfrm>
              <a:off x="13686548" y="5994833"/>
              <a:ext cx="308772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2400" b="1" dirty="0" smtClean="0">
                  <a:solidFill>
                    <a:schemeClr val="bg1"/>
                  </a:solidFill>
                </a:rPr>
                <a:t>再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新確定目標</a:t>
              </a:r>
              <a:endParaRPr lang="en-US" altLang="zh-HK" sz="2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HK" altLang="en-US" dirty="0">
                  <a:solidFill>
                    <a:schemeClr val="bg1"/>
                  </a:solidFill>
                </a:rPr>
                <a:t>數碼顯示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bg1"/>
                  </a:solidFill>
                </a:rPr>
                <a:t>電子郵件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HK" altLang="en-US" dirty="0">
                  <a:solidFill>
                    <a:schemeClr val="bg1"/>
                  </a:solidFill>
                </a:rPr>
                <a:t>應用程式</a:t>
              </a:r>
              <a:r>
                <a:rPr lang="en-US" altLang="zh-HK" dirty="0">
                  <a:solidFill>
                    <a:schemeClr val="bg1"/>
                  </a:solidFill>
                </a:rPr>
                <a:t> (</a:t>
              </a:r>
              <a:r>
                <a:rPr lang="zh-HK" altLang="en-US" dirty="0">
                  <a:solidFill>
                    <a:schemeClr val="bg1"/>
                  </a:solidFill>
                </a:rPr>
                <a:t>推送通知</a:t>
              </a:r>
              <a:r>
                <a:rPr lang="en-US" altLang="zh-HK" dirty="0">
                  <a:solidFill>
                    <a:schemeClr val="bg1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bg1"/>
                  </a:solidFill>
                </a:rPr>
                <a:t>按點擊付費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 smtClean="0">
                  <a:solidFill>
                    <a:schemeClr val="bg1"/>
                  </a:solidFill>
                </a:rPr>
                <a:t>優化搜尋器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bg1"/>
                  </a:solidFill>
                </a:rPr>
                <a:t>社交媒體（廣告）</a:t>
              </a:r>
              <a:endParaRPr lang="en-US" altLang="zh-HK" dirty="0">
                <a:solidFill>
                  <a:schemeClr val="bg1"/>
                </a:solidFill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0480D6DB-5991-2029-FA32-455EA08E10FA}"/>
                </a:ext>
              </a:extLst>
            </p:cNvPr>
            <p:cNvSpPr txBox="1"/>
            <p:nvPr/>
          </p:nvSpPr>
          <p:spPr>
            <a:xfrm>
              <a:off x="13678264" y="8324579"/>
              <a:ext cx="337898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2400" b="1" dirty="0">
                  <a:solidFill>
                    <a:schemeClr val="bg1"/>
                  </a:solidFill>
                </a:rPr>
                <a:t>分享</a:t>
              </a:r>
              <a:endParaRPr lang="en-US" altLang="zh-HK" sz="2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bg1"/>
                  </a:solidFill>
                </a:rPr>
                <a:t>社交媒體（個人檔案）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HK" altLang="en-US" dirty="0">
                  <a:solidFill>
                    <a:schemeClr val="bg1"/>
                  </a:solidFill>
                </a:rPr>
                <a:t>口碑行銷</a:t>
              </a:r>
              <a:endParaRPr lang="en-US" altLang="zh-HK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37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886" y="1028700"/>
            <a:ext cx="17251045" cy="9258300"/>
          </a:xfrm>
          <a:custGeom>
            <a:avLst/>
            <a:gdLst/>
            <a:ahLst/>
            <a:cxnLst/>
            <a:rect l="l" t="t" r="r" b="b"/>
            <a:pathLst>
              <a:path w="17251045" h="9258300">
                <a:moveTo>
                  <a:pt x="17250816" y="9258300"/>
                </a:moveTo>
                <a:lnTo>
                  <a:pt x="0" y="9258300"/>
                </a:lnTo>
                <a:lnTo>
                  <a:pt x="0" y="0"/>
                </a:lnTo>
                <a:lnTo>
                  <a:pt x="17250816" y="0"/>
                </a:lnTo>
                <a:lnTo>
                  <a:pt x="17250816" y="9258300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6752858" y="8751858"/>
            <a:ext cx="1013460" cy="1013460"/>
            <a:chOff x="16752858" y="8751858"/>
            <a:chExt cx="1013460" cy="1013460"/>
          </a:xfrm>
        </p:grpSpPr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29" y="8975206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387" y="5345298"/>
            <a:ext cx="104775" cy="1047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387" y="5792973"/>
            <a:ext cx="104775" cy="1047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387" y="6240648"/>
            <a:ext cx="104775" cy="1047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58200" y="5397685"/>
            <a:ext cx="8153400" cy="2333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zh-TW" altLang="en-US" sz="2500" spc="-80" dirty="0">
                <a:solidFill>
                  <a:srgbClr val="F2F2F2"/>
                </a:solidFill>
                <a:latin typeface="Verdana"/>
                <a:cs typeface="Verdana"/>
              </a:rPr>
              <a:t>消費者</a:t>
            </a:r>
            <a:r>
              <a:rPr lang="zh-HK" alt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購買行為</a:t>
            </a:r>
            <a:r>
              <a:rPr lang="zh-TW" altLang="en-US" sz="2500" spc="-80" dirty="0">
                <a:solidFill>
                  <a:srgbClr val="F2F2F2"/>
                </a:solidFill>
                <a:latin typeface="Verdana"/>
                <a:cs typeface="Verdana"/>
              </a:rPr>
              <a:t>的六個階段</a:t>
            </a:r>
            <a:endParaRPr lang="en-US" sz="2500" spc="-80" dirty="0">
              <a:solidFill>
                <a:srgbClr val="F2F2F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zh-TW" alt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消費者行為</a:t>
            </a:r>
            <a:r>
              <a:rPr lang="zh-TW" altLang="en-US" sz="2500" spc="-80" dirty="0">
                <a:solidFill>
                  <a:srgbClr val="F2F2F2"/>
                </a:solidFill>
                <a:latin typeface="Verdana"/>
                <a:cs typeface="Verdana"/>
              </a:rPr>
              <a:t>的</a:t>
            </a:r>
            <a:r>
              <a:rPr lang="zh-TW" alt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模式</a:t>
            </a:r>
            <a:endParaRPr lang="en-US" altLang="zh-TW" sz="2500" spc="-10" dirty="0">
              <a:solidFill>
                <a:srgbClr val="F2F2F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zh-TW" alt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三</a:t>
            </a:r>
            <a:r>
              <a:rPr lang="zh-HK" alt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種消費行為</a:t>
            </a:r>
            <a:endParaRPr lang="en-US" sz="2500" spc="-80" dirty="0">
              <a:solidFill>
                <a:srgbClr val="F2F2F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zh-HK" altLang="en-US" sz="2500" spc="-10" dirty="0" smtClean="0">
                <a:solidFill>
                  <a:srgbClr val="F2F2F2"/>
                </a:solidFill>
                <a:latin typeface="Verdana"/>
                <a:cs typeface="Verdana"/>
              </a:rPr>
              <a:t>數</a:t>
            </a:r>
            <a:r>
              <a:rPr lang="zh-TW" altLang="en-US" sz="2500" spc="-10" dirty="0" smtClean="0">
                <a:solidFill>
                  <a:srgbClr val="F2F2F2"/>
                </a:solidFill>
                <a:latin typeface="Verdana"/>
                <a:cs typeface="Verdana"/>
              </a:rPr>
              <a:t>碼</a:t>
            </a:r>
            <a:r>
              <a:rPr lang="zh-HK" altLang="en-US" sz="2500" spc="-10" dirty="0" smtClean="0">
                <a:solidFill>
                  <a:srgbClr val="F2F2F2"/>
                </a:solidFill>
                <a:latin typeface="Verdana"/>
                <a:cs typeface="Verdana"/>
              </a:rPr>
              <a:t>體驗</a:t>
            </a:r>
            <a:endParaRPr lang="en-US" sz="2500" spc="-10" dirty="0">
              <a:solidFill>
                <a:srgbClr val="F2F2F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zh-HK" alt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客戶旅程</a:t>
            </a:r>
            <a:endParaRPr lang="en-US" sz="25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xfrm>
            <a:off x="3226353" y="1007623"/>
            <a:ext cx="12738058" cy="4008866"/>
          </a:xfrm>
          <a:prstGeom prst="rect">
            <a:avLst/>
          </a:prstGeom>
        </p:spPr>
        <p:txBody>
          <a:bodyPr vert="horz" wrap="square" lIns="0" tIns="2929366" rIns="0" bIns="0" rtlCol="0">
            <a:spAutoFit/>
          </a:bodyPr>
          <a:lstStyle/>
          <a:p>
            <a:pPr marL="5129530">
              <a:lnSpc>
                <a:spcPct val="100000"/>
              </a:lnSpc>
              <a:spcBef>
                <a:spcPts val="100"/>
              </a:spcBef>
            </a:pPr>
            <a:r>
              <a:rPr lang="zh-HK" altLang="en-US" sz="7000" spc="1185" dirty="0">
                <a:solidFill>
                  <a:srgbClr val="F2F2F2"/>
                </a:solidFill>
              </a:rPr>
              <a:t>主題</a:t>
            </a:r>
            <a:endParaRPr sz="70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0FA6D1B-AFE5-9C55-F23A-9A5388A83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82" r="1988"/>
          <a:stretch/>
        </p:blipFill>
        <p:spPr>
          <a:xfrm>
            <a:off x="685438" y="3014213"/>
            <a:ext cx="6908372" cy="4889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990600" y="1181100"/>
            <a:ext cx="9144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參考</a:t>
            </a:r>
            <a:endParaRPr kumimoji="0" lang="en-US" altLang="zh-HK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chemeClr val="bg1"/>
                </a:solidFill>
              </a:rPr>
              <a:t>(</a:t>
            </a:r>
            <a:r>
              <a:rPr lang="zh-TW" altLang="en-US" sz="3200" dirty="0">
                <a:solidFill>
                  <a:schemeClr val="bg1"/>
                </a:solidFill>
              </a:rPr>
              <a:t>檢索於 </a:t>
            </a:r>
            <a:r>
              <a:rPr lang="en-US" altLang="zh-TW" sz="3200" dirty="0">
                <a:solidFill>
                  <a:schemeClr val="bg1"/>
                </a:solidFill>
              </a:rPr>
              <a:t>2024 </a:t>
            </a:r>
            <a:r>
              <a:rPr lang="zh-TW" altLang="en-US" sz="3200" dirty="0">
                <a:solidFill>
                  <a:schemeClr val="bg1"/>
                </a:solidFill>
              </a:rPr>
              <a:t>年 </a:t>
            </a:r>
            <a:r>
              <a:rPr lang="en-US" altLang="zh-TW" sz="3200" dirty="0">
                <a:solidFill>
                  <a:schemeClr val="bg1"/>
                </a:solidFill>
              </a:rPr>
              <a:t>8 </a:t>
            </a:r>
            <a:r>
              <a:rPr lang="zh-TW" altLang="en-US" sz="3200" dirty="0">
                <a:solidFill>
                  <a:schemeClr val="bg1"/>
                </a:solidFill>
              </a:rPr>
              <a:t>月 </a:t>
            </a:r>
            <a:r>
              <a:rPr lang="en-US" altLang="zh-TW" sz="3200" dirty="0">
                <a:solidFill>
                  <a:schemeClr val="bg1"/>
                </a:solidFill>
              </a:rPr>
              <a:t>13 </a:t>
            </a:r>
            <a:r>
              <a:rPr lang="zh-TW" altLang="en-US" sz="3200" dirty="0">
                <a:solidFill>
                  <a:schemeClr val="bg1"/>
                </a:solidFill>
              </a:rPr>
              <a:t>日</a:t>
            </a:r>
            <a:r>
              <a:rPr lang="en-US" altLang="zh-TW" sz="3200" dirty="0">
                <a:solidFill>
                  <a:schemeClr val="bg1"/>
                </a:solidFill>
              </a:rPr>
              <a:t>)</a:t>
            </a:r>
            <a:endParaRPr kumimoji="0" lang="zh-HK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20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328553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HubSpot Blog Research, Consumer Trends </a:t>
            </a:r>
            <a:r>
              <a:rPr lang="en-US" altLang="zh-HK" sz="2400" dirty="0" smtClean="0"/>
              <a:t>Report</a:t>
            </a:r>
          </a:p>
          <a:p>
            <a:r>
              <a:rPr lang="en-US" altLang="zh-HK" sz="2400" dirty="0" smtClean="0">
                <a:solidFill>
                  <a:schemeClr val="bg1">
                    <a:lumMod val="50000"/>
                  </a:schemeClr>
                </a:solidFill>
              </a:rPr>
              <a:t>(https://offers.hubspot.com/)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964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7EDD695D-E2E9-4307-98E6-E73A08C65F97}"/>
              </a:ext>
            </a:extLst>
          </p:cNvPr>
          <p:cNvSpPr/>
          <p:nvPr/>
        </p:nvSpPr>
        <p:spPr>
          <a:xfrm rot="10800000">
            <a:off x="2285531" y="3564147"/>
            <a:ext cx="4504055" cy="101346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194DA19-0034-F7CB-47E7-B8B9BBD471D1}"/>
              </a:ext>
            </a:extLst>
          </p:cNvPr>
          <p:cNvSpPr txBox="1"/>
          <p:nvPr/>
        </p:nvSpPr>
        <p:spPr>
          <a:xfrm>
            <a:off x="2778331" y="3603079"/>
            <a:ext cx="10662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階段一</a:t>
            </a:r>
            <a:endParaRPr kumimoji="0" lang="en-US" altLang="zh-HK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認可需要</a:t>
            </a:r>
          </a:p>
        </p:txBody>
      </p:sp>
      <p:sp>
        <p:nvSpPr>
          <p:cNvPr id="59" name="箭號: 五邊形 58">
            <a:extLst>
              <a:ext uri="{FF2B5EF4-FFF2-40B4-BE49-F238E27FC236}">
                <a16:creationId xmlns:a16="http://schemas.microsoft.com/office/drawing/2014/main" id="{5F68E843-D9E5-C7FD-D09E-60D85AE0C37C}"/>
              </a:ext>
            </a:extLst>
          </p:cNvPr>
          <p:cNvSpPr/>
          <p:nvPr/>
        </p:nvSpPr>
        <p:spPr>
          <a:xfrm rot="10800000">
            <a:off x="2295596" y="6036075"/>
            <a:ext cx="4504055" cy="101346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0" name="箭號: 五邊形 59">
            <a:extLst>
              <a:ext uri="{FF2B5EF4-FFF2-40B4-BE49-F238E27FC236}">
                <a16:creationId xmlns:a16="http://schemas.microsoft.com/office/drawing/2014/main" id="{D66BAC24-EF78-AE4F-E757-D094418AF0DF}"/>
              </a:ext>
            </a:extLst>
          </p:cNvPr>
          <p:cNvSpPr/>
          <p:nvPr/>
        </p:nvSpPr>
        <p:spPr>
          <a:xfrm rot="10800000">
            <a:off x="2266852" y="8621162"/>
            <a:ext cx="4504055" cy="101346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箭號: 五邊形 54">
            <a:extLst>
              <a:ext uri="{FF2B5EF4-FFF2-40B4-BE49-F238E27FC236}">
                <a16:creationId xmlns:a16="http://schemas.microsoft.com/office/drawing/2014/main" id="{799841CD-4CA5-95E5-FB93-3F5BC36349D0}"/>
              </a:ext>
            </a:extLst>
          </p:cNvPr>
          <p:cNvSpPr/>
          <p:nvPr/>
        </p:nvSpPr>
        <p:spPr>
          <a:xfrm>
            <a:off x="10411830" y="2049199"/>
            <a:ext cx="4504055" cy="101346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zh-TW" altLang="en-US" sz="2800" b="1" dirty="0">
                <a:solidFill>
                  <a:prstClr val="black"/>
                </a:solidFill>
              </a:rPr>
              <a:t>階段</a:t>
            </a: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四</a:t>
            </a:r>
            <a:endParaRPr lang="en-US" altLang="zh-HK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2800" dirty="0">
                <a:solidFill>
                  <a:schemeClr val="bg1"/>
                </a:solidFill>
              </a:rPr>
              <a:t>購買決定</a:t>
            </a:r>
          </a:p>
        </p:txBody>
      </p:sp>
      <p:sp>
        <p:nvSpPr>
          <p:cNvPr id="56" name="箭號: 五邊形 55">
            <a:extLst>
              <a:ext uri="{FF2B5EF4-FFF2-40B4-BE49-F238E27FC236}">
                <a16:creationId xmlns:a16="http://schemas.microsoft.com/office/drawing/2014/main" id="{E9856A0F-3530-4E96-E3B5-932FE1BCC2AC}"/>
              </a:ext>
            </a:extLst>
          </p:cNvPr>
          <p:cNvSpPr/>
          <p:nvPr/>
        </p:nvSpPr>
        <p:spPr>
          <a:xfrm>
            <a:off x="10564230" y="4667843"/>
            <a:ext cx="4504055" cy="101346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zh-TW" altLang="en-US" sz="2800" b="1" dirty="0">
                <a:solidFill>
                  <a:prstClr val="black"/>
                </a:solidFill>
              </a:rPr>
              <a:t>階段</a:t>
            </a: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五</a:t>
            </a:r>
            <a:endParaRPr lang="en-US" altLang="zh-HK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購買</a:t>
            </a:r>
          </a:p>
        </p:txBody>
      </p:sp>
      <p:sp>
        <p:nvSpPr>
          <p:cNvPr id="57" name="箭號: 五邊形 56">
            <a:extLst>
              <a:ext uri="{FF2B5EF4-FFF2-40B4-BE49-F238E27FC236}">
                <a16:creationId xmlns:a16="http://schemas.microsoft.com/office/drawing/2014/main" id="{89EC841A-572A-DDBA-E426-81DEBAF33D6D}"/>
              </a:ext>
            </a:extLst>
          </p:cNvPr>
          <p:cNvSpPr/>
          <p:nvPr/>
        </p:nvSpPr>
        <p:spPr>
          <a:xfrm>
            <a:off x="10535486" y="7252930"/>
            <a:ext cx="4504055" cy="101346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六邊形 42">
            <a:extLst>
              <a:ext uri="{FF2B5EF4-FFF2-40B4-BE49-F238E27FC236}">
                <a16:creationId xmlns:a16="http://schemas.microsoft.com/office/drawing/2014/main" id="{1567DBCE-8E85-C425-B9BB-1582EF257AB0}"/>
              </a:ext>
            </a:extLst>
          </p:cNvPr>
          <p:cNvSpPr/>
          <p:nvPr/>
        </p:nvSpPr>
        <p:spPr>
          <a:xfrm>
            <a:off x="8421138" y="6073834"/>
            <a:ext cx="2678349" cy="230892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六邊形 43">
            <a:extLst>
              <a:ext uri="{FF2B5EF4-FFF2-40B4-BE49-F238E27FC236}">
                <a16:creationId xmlns:a16="http://schemas.microsoft.com/office/drawing/2014/main" id="{2B381D8C-11CA-AC61-FC82-589BB232A33C}"/>
              </a:ext>
            </a:extLst>
          </p:cNvPr>
          <p:cNvSpPr/>
          <p:nvPr/>
        </p:nvSpPr>
        <p:spPr>
          <a:xfrm>
            <a:off x="8595775" y="6264707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4611" y="346592"/>
            <a:ext cx="6628329" cy="222881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lang="zh-TW" altLang="en-US" sz="3600" b="1" spc="695" dirty="0" smtClean="0">
                <a:solidFill>
                  <a:schemeClr val="tx1"/>
                </a:solidFill>
                <a:latin typeface="Trebuchet MS"/>
                <a:cs typeface="Trebuchet MS"/>
              </a:rPr>
              <a:t>消費者購物過程的</a:t>
            </a:r>
            <a:endParaRPr lang="en-US" altLang="zh-TW" sz="3600" b="1" spc="695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lang="zh-TW" altLang="en-US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六個階段</a:t>
            </a:r>
          </a:p>
        </p:txBody>
      </p:sp>
      <p:sp>
        <p:nvSpPr>
          <p:cNvPr id="36" name="六邊形 35">
            <a:extLst>
              <a:ext uri="{FF2B5EF4-FFF2-40B4-BE49-F238E27FC236}">
                <a16:creationId xmlns:a16="http://schemas.microsoft.com/office/drawing/2014/main" id="{3C831655-C434-AC18-BC70-6A12CE3C816C}"/>
              </a:ext>
            </a:extLst>
          </p:cNvPr>
          <p:cNvSpPr/>
          <p:nvPr/>
        </p:nvSpPr>
        <p:spPr>
          <a:xfrm>
            <a:off x="8378667" y="998296"/>
            <a:ext cx="2678349" cy="230892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六邊形 32">
            <a:extLst>
              <a:ext uri="{FF2B5EF4-FFF2-40B4-BE49-F238E27FC236}">
                <a16:creationId xmlns:a16="http://schemas.microsoft.com/office/drawing/2014/main" id="{7D909913-4F70-C8DD-18DC-F7FA6E5B5C96}"/>
              </a:ext>
            </a:extLst>
          </p:cNvPr>
          <p:cNvSpPr/>
          <p:nvPr/>
        </p:nvSpPr>
        <p:spPr>
          <a:xfrm>
            <a:off x="8553304" y="118916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六邊形 36">
            <a:extLst>
              <a:ext uri="{FF2B5EF4-FFF2-40B4-BE49-F238E27FC236}">
                <a16:creationId xmlns:a16="http://schemas.microsoft.com/office/drawing/2014/main" id="{B2DB1D19-9137-2E35-C1E8-F85D4088684F}"/>
              </a:ext>
            </a:extLst>
          </p:cNvPr>
          <p:cNvSpPr/>
          <p:nvPr/>
        </p:nvSpPr>
        <p:spPr>
          <a:xfrm>
            <a:off x="6067327" y="2316891"/>
            <a:ext cx="2678349" cy="23089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六邊形 38">
            <a:extLst>
              <a:ext uri="{FF2B5EF4-FFF2-40B4-BE49-F238E27FC236}">
                <a16:creationId xmlns:a16="http://schemas.microsoft.com/office/drawing/2014/main" id="{FB35F58F-B5FC-5361-8547-9E462A7F572C}"/>
              </a:ext>
            </a:extLst>
          </p:cNvPr>
          <p:cNvSpPr/>
          <p:nvPr/>
        </p:nvSpPr>
        <p:spPr>
          <a:xfrm>
            <a:off x="6241964" y="250776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六邊形 44">
            <a:extLst>
              <a:ext uri="{FF2B5EF4-FFF2-40B4-BE49-F238E27FC236}">
                <a16:creationId xmlns:a16="http://schemas.microsoft.com/office/drawing/2014/main" id="{0C75C5CF-F34E-A01F-0BF3-B0586C38C4F7}"/>
              </a:ext>
            </a:extLst>
          </p:cNvPr>
          <p:cNvSpPr/>
          <p:nvPr/>
        </p:nvSpPr>
        <p:spPr>
          <a:xfrm>
            <a:off x="8378667" y="3529534"/>
            <a:ext cx="2678349" cy="2308921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六邊形 45">
            <a:extLst>
              <a:ext uri="{FF2B5EF4-FFF2-40B4-BE49-F238E27FC236}">
                <a16:creationId xmlns:a16="http://schemas.microsoft.com/office/drawing/2014/main" id="{64BCBF88-351B-553E-8567-73A7AA72E0F8}"/>
              </a:ext>
            </a:extLst>
          </p:cNvPr>
          <p:cNvSpPr/>
          <p:nvPr/>
        </p:nvSpPr>
        <p:spPr>
          <a:xfrm>
            <a:off x="8553304" y="3720407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A779DAB-2D6F-8C2F-698C-8C78BE88F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741" y="6660276"/>
            <a:ext cx="1337124" cy="1240850"/>
          </a:xfrm>
          <a:prstGeom prst="rect">
            <a:avLst/>
          </a:prstGeom>
        </p:spPr>
      </p:pic>
      <p:sp>
        <p:nvSpPr>
          <p:cNvPr id="41" name="六邊形 40">
            <a:extLst>
              <a:ext uri="{FF2B5EF4-FFF2-40B4-BE49-F238E27FC236}">
                <a16:creationId xmlns:a16="http://schemas.microsoft.com/office/drawing/2014/main" id="{AD93785F-76C9-3015-655E-0F2303652E1C}"/>
              </a:ext>
            </a:extLst>
          </p:cNvPr>
          <p:cNvSpPr/>
          <p:nvPr/>
        </p:nvSpPr>
        <p:spPr>
          <a:xfrm>
            <a:off x="6090761" y="4793267"/>
            <a:ext cx="2678349" cy="2308921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2" name="六邊形 41">
            <a:extLst>
              <a:ext uri="{FF2B5EF4-FFF2-40B4-BE49-F238E27FC236}">
                <a16:creationId xmlns:a16="http://schemas.microsoft.com/office/drawing/2014/main" id="{F8A3DBE2-B626-5789-736C-14CED0577D13}"/>
              </a:ext>
            </a:extLst>
          </p:cNvPr>
          <p:cNvSpPr/>
          <p:nvPr/>
        </p:nvSpPr>
        <p:spPr>
          <a:xfrm>
            <a:off x="6265398" y="4984140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E7EF330-06DA-F27C-86A0-20100DDD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40" y="1545148"/>
            <a:ext cx="1337124" cy="1240850"/>
          </a:xfrm>
          <a:prstGeom prst="rect">
            <a:avLst/>
          </a:prstGeom>
        </p:spPr>
      </p:pic>
      <p:sp>
        <p:nvSpPr>
          <p:cNvPr id="47" name="六邊形 46">
            <a:extLst>
              <a:ext uri="{FF2B5EF4-FFF2-40B4-BE49-F238E27FC236}">
                <a16:creationId xmlns:a16="http://schemas.microsoft.com/office/drawing/2014/main" id="{0D1B041E-38AF-741F-1038-9782B7ED7388}"/>
              </a:ext>
            </a:extLst>
          </p:cNvPr>
          <p:cNvSpPr/>
          <p:nvPr/>
        </p:nvSpPr>
        <p:spPr>
          <a:xfrm>
            <a:off x="6125721" y="7338526"/>
            <a:ext cx="2678349" cy="2308921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F28F964-3FB6-F23F-1E0F-1824A5AD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772" y="7872561"/>
            <a:ext cx="1337124" cy="1240850"/>
          </a:xfrm>
          <a:prstGeom prst="rect">
            <a:avLst/>
          </a:prstGeom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6EED572F-CA43-1186-02EF-650B1B27F4E0}"/>
              </a:ext>
            </a:extLst>
          </p:cNvPr>
          <p:cNvSpPr txBox="1"/>
          <p:nvPr/>
        </p:nvSpPr>
        <p:spPr>
          <a:xfrm>
            <a:off x="2713822" y="863126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階段</a:t>
            </a: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三</a:t>
            </a:r>
            <a:endParaRPr lang="en-US" altLang="zh-HK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評估</a:t>
            </a:r>
            <a:r>
              <a:rPr lang="zh-TW" altLang="en-US" sz="2800" dirty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  <a:cs typeface="+mn-cs"/>
              </a:rPr>
              <a:t>可供的選擇</a:t>
            </a:r>
            <a:endParaRPr lang="zh-HK" altLang="en-US" sz="2800" dirty="0">
              <a:solidFill>
                <a:schemeClr val="bg1"/>
              </a:solidFill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21918BA-89D2-5566-A8F3-A8361501BCA3}"/>
              </a:ext>
            </a:extLst>
          </p:cNvPr>
          <p:cNvSpPr txBox="1"/>
          <p:nvPr/>
        </p:nvSpPr>
        <p:spPr>
          <a:xfrm>
            <a:off x="2713822" y="6042047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階段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資訊檢索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0AB248F-02B5-E02E-3752-4B81D38A630E}"/>
              </a:ext>
            </a:extLst>
          </p:cNvPr>
          <p:cNvSpPr txBox="1"/>
          <p:nvPr/>
        </p:nvSpPr>
        <p:spPr>
          <a:xfrm>
            <a:off x="5410200" y="731228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階段</a:t>
            </a: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六</a:t>
            </a:r>
            <a:endParaRPr lang="en-US" altLang="zh-HK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購買後評估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5639ABE-37D5-F523-D003-22453B97A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024" y="2950632"/>
            <a:ext cx="1379912" cy="121945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4A22BF1-A8AB-8EB8-A792-0BAAA3A88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266" y="5366747"/>
            <a:ext cx="1337124" cy="12408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40587F1-A683-1D46-9EBE-BB5506899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404" y="4176727"/>
            <a:ext cx="1337124" cy="1240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3173" y="646314"/>
            <a:ext cx="6628329" cy="97225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lang="zh-HK" altLang="en-US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簡單的決策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9" name="六邊形 38">
            <a:extLst>
              <a:ext uri="{FF2B5EF4-FFF2-40B4-BE49-F238E27FC236}">
                <a16:creationId xmlns:a16="http://schemas.microsoft.com/office/drawing/2014/main" id="{FB35F58F-B5FC-5361-8547-9E462A7F572C}"/>
              </a:ext>
            </a:extLst>
          </p:cNvPr>
          <p:cNvSpPr/>
          <p:nvPr/>
        </p:nvSpPr>
        <p:spPr>
          <a:xfrm>
            <a:off x="4871942" y="3121061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AE957613-D123-9E2A-D869-DA78847EF58F}"/>
              </a:ext>
            </a:extLst>
          </p:cNvPr>
          <p:cNvSpPr/>
          <p:nvPr/>
        </p:nvSpPr>
        <p:spPr>
          <a:xfrm rot="10800000">
            <a:off x="773174" y="4030728"/>
            <a:ext cx="4504055" cy="101346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FE479CAC-E22D-7B48-A56E-C580152188E7}"/>
              </a:ext>
            </a:extLst>
          </p:cNvPr>
          <p:cNvSpPr/>
          <p:nvPr/>
        </p:nvSpPr>
        <p:spPr>
          <a:xfrm>
            <a:off x="9041808" y="2662496"/>
            <a:ext cx="4504055" cy="101346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2800" b="1" dirty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zh-TW" altLang="en-US" sz="2800" b="1" dirty="0" smtClean="0">
                <a:solidFill>
                  <a:prstClr val="black"/>
                </a:solidFill>
              </a:rPr>
              <a:t>階段</a:t>
            </a:r>
            <a:r>
              <a:rPr lang="zh-TW" altLang="en-US" sz="28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四</a:t>
            </a:r>
            <a:endParaRPr lang="en-US" altLang="zh-HK" sz="2800" b="1" dirty="0">
              <a:solidFill>
                <a:prstClr val="black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2800" dirty="0">
                <a:solidFill>
                  <a:schemeClr val="bg1"/>
                </a:solidFill>
              </a:rPr>
              <a:t>購買決定</a:t>
            </a:r>
          </a:p>
          <a:p>
            <a:pPr algn="r"/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168364D5-5A62-455C-4AAF-F9E440B08A94}"/>
              </a:ext>
            </a:extLst>
          </p:cNvPr>
          <p:cNvSpPr/>
          <p:nvPr/>
        </p:nvSpPr>
        <p:spPr>
          <a:xfrm>
            <a:off x="9194208" y="5281140"/>
            <a:ext cx="4504055" cy="101346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zh-TW" altLang="en-US" sz="2800" b="1" dirty="0" smtClean="0">
                <a:solidFill>
                  <a:prstClr val="black"/>
                </a:solidFill>
              </a:rPr>
              <a:t>階段</a:t>
            </a:r>
            <a:r>
              <a:rPr lang="zh-TW" altLang="en-US" sz="28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五</a:t>
            </a:r>
            <a:endParaRPr kumimoji="0" lang="en-US" altLang="zh-HK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購買</a:t>
            </a: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874BA6B5-66D4-62D3-1C63-82B99BF23D24}"/>
              </a:ext>
            </a:extLst>
          </p:cNvPr>
          <p:cNvSpPr/>
          <p:nvPr/>
        </p:nvSpPr>
        <p:spPr>
          <a:xfrm>
            <a:off x="9165464" y="7866227"/>
            <a:ext cx="4504055" cy="101346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六邊形 12">
            <a:extLst>
              <a:ext uri="{FF2B5EF4-FFF2-40B4-BE49-F238E27FC236}">
                <a16:creationId xmlns:a16="http://schemas.microsoft.com/office/drawing/2014/main" id="{17E4679A-E230-792D-389F-A94025179D5B}"/>
              </a:ext>
            </a:extLst>
          </p:cNvPr>
          <p:cNvSpPr/>
          <p:nvPr/>
        </p:nvSpPr>
        <p:spPr>
          <a:xfrm>
            <a:off x="7051116" y="6687131"/>
            <a:ext cx="2678349" cy="230892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六邊形 13">
            <a:extLst>
              <a:ext uri="{FF2B5EF4-FFF2-40B4-BE49-F238E27FC236}">
                <a16:creationId xmlns:a16="http://schemas.microsoft.com/office/drawing/2014/main" id="{F40C299E-EAB6-1D66-DA01-737D38CBE252}"/>
              </a:ext>
            </a:extLst>
          </p:cNvPr>
          <p:cNvSpPr/>
          <p:nvPr/>
        </p:nvSpPr>
        <p:spPr>
          <a:xfrm>
            <a:off x="7225753" y="687800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六邊形 15">
            <a:extLst>
              <a:ext uri="{FF2B5EF4-FFF2-40B4-BE49-F238E27FC236}">
                <a16:creationId xmlns:a16="http://schemas.microsoft.com/office/drawing/2014/main" id="{1A185BCD-E3B8-222A-F34A-F02700409916}"/>
              </a:ext>
            </a:extLst>
          </p:cNvPr>
          <p:cNvSpPr/>
          <p:nvPr/>
        </p:nvSpPr>
        <p:spPr>
          <a:xfrm>
            <a:off x="7008645" y="1611593"/>
            <a:ext cx="2678349" cy="230892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六邊形 16">
            <a:extLst>
              <a:ext uri="{FF2B5EF4-FFF2-40B4-BE49-F238E27FC236}">
                <a16:creationId xmlns:a16="http://schemas.microsoft.com/office/drawing/2014/main" id="{0EC5C993-25E4-E21E-AD7F-F88B2E092DC5}"/>
              </a:ext>
            </a:extLst>
          </p:cNvPr>
          <p:cNvSpPr/>
          <p:nvPr/>
        </p:nvSpPr>
        <p:spPr>
          <a:xfrm>
            <a:off x="7183282" y="1802466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六邊形 20">
            <a:extLst>
              <a:ext uri="{FF2B5EF4-FFF2-40B4-BE49-F238E27FC236}">
                <a16:creationId xmlns:a16="http://schemas.microsoft.com/office/drawing/2014/main" id="{28A4C7CA-0FBC-E749-190B-42D7E1FFDF22}"/>
              </a:ext>
            </a:extLst>
          </p:cNvPr>
          <p:cNvSpPr/>
          <p:nvPr/>
        </p:nvSpPr>
        <p:spPr>
          <a:xfrm>
            <a:off x="4697305" y="2930188"/>
            <a:ext cx="2678349" cy="23089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六邊形 21">
            <a:extLst>
              <a:ext uri="{FF2B5EF4-FFF2-40B4-BE49-F238E27FC236}">
                <a16:creationId xmlns:a16="http://schemas.microsoft.com/office/drawing/2014/main" id="{E53CE1BF-7DD3-B744-0F64-A0E4E062D49B}"/>
              </a:ext>
            </a:extLst>
          </p:cNvPr>
          <p:cNvSpPr/>
          <p:nvPr/>
        </p:nvSpPr>
        <p:spPr>
          <a:xfrm>
            <a:off x="4871942" y="3121061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六邊形 22">
            <a:extLst>
              <a:ext uri="{FF2B5EF4-FFF2-40B4-BE49-F238E27FC236}">
                <a16:creationId xmlns:a16="http://schemas.microsoft.com/office/drawing/2014/main" id="{97D3C41C-51A6-239A-55ED-CE2D579176FB}"/>
              </a:ext>
            </a:extLst>
          </p:cNvPr>
          <p:cNvSpPr/>
          <p:nvPr/>
        </p:nvSpPr>
        <p:spPr>
          <a:xfrm>
            <a:off x="7008645" y="4142831"/>
            <a:ext cx="2678349" cy="2308921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六邊形 23">
            <a:extLst>
              <a:ext uri="{FF2B5EF4-FFF2-40B4-BE49-F238E27FC236}">
                <a16:creationId xmlns:a16="http://schemas.microsoft.com/office/drawing/2014/main" id="{6A6126E9-EA7A-19C8-F6BA-1D3E8630CB1C}"/>
              </a:ext>
            </a:extLst>
          </p:cNvPr>
          <p:cNvSpPr/>
          <p:nvPr/>
        </p:nvSpPr>
        <p:spPr>
          <a:xfrm>
            <a:off x="7183282" y="433370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8D086EFB-C278-7800-E296-BB0BE5DD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719" y="7273573"/>
            <a:ext cx="1337124" cy="124085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AAFC628-18A5-6BC7-7918-89242C7CC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818" y="2158445"/>
            <a:ext cx="1337124" cy="1240850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589E61B8-9D88-AD79-1411-30A9AD4B0220}"/>
              </a:ext>
            </a:extLst>
          </p:cNvPr>
          <p:cNvSpPr txBox="1"/>
          <p:nvPr/>
        </p:nvSpPr>
        <p:spPr>
          <a:xfrm>
            <a:off x="4113464" y="789590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階段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六</a:t>
            </a:r>
            <a:endParaRPr kumimoji="0" lang="en-US" altLang="zh-HK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購買後評估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DEDC1C00-2C88-C6EC-4E08-9361E7F65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002" y="3563929"/>
            <a:ext cx="1379912" cy="1219457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DD802A03-BEE5-DAFA-2D05-1449F11EF114}"/>
              </a:ext>
            </a:extLst>
          </p:cNvPr>
          <p:cNvSpPr txBox="1"/>
          <p:nvPr/>
        </p:nvSpPr>
        <p:spPr>
          <a:xfrm>
            <a:off x="1265974" y="4069660"/>
            <a:ext cx="10662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階段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一</a:t>
            </a:r>
            <a:endParaRPr kumimoji="0" lang="en-US" altLang="zh-HK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認可需要</a:t>
            </a: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A90CBBE1-3001-91FE-0156-09D48F84C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382" y="4790024"/>
            <a:ext cx="1337124" cy="1240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12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箭號: 五邊形 1">
            <a:extLst>
              <a:ext uri="{FF2B5EF4-FFF2-40B4-BE49-F238E27FC236}">
                <a16:creationId xmlns:a16="http://schemas.microsoft.com/office/drawing/2014/main" id="{B1F545CC-7DFF-3BE0-93FF-D7D691E019D8}"/>
              </a:ext>
            </a:extLst>
          </p:cNvPr>
          <p:cNvSpPr/>
          <p:nvPr/>
        </p:nvSpPr>
        <p:spPr>
          <a:xfrm>
            <a:off x="4210372" y="901445"/>
            <a:ext cx="10115161" cy="230892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43815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不需要，不購買</a:t>
            </a:r>
          </a:p>
          <a:p>
            <a:endParaRPr lang="en-US" altLang="zh-HK" sz="3600" b="1" dirty="0"/>
          </a:p>
          <a:p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消費者的需求是由內部或外部刺激觸發的</a:t>
            </a:r>
            <a:endParaRPr lang="zh-HK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六邊形 6">
            <a:extLst>
              <a:ext uri="{FF2B5EF4-FFF2-40B4-BE49-F238E27FC236}">
                <a16:creationId xmlns:a16="http://schemas.microsoft.com/office/drawing/2014/main" id="{3AC5F701-D7CD-C405-9E42-78046242AD40}"/>
              </a:ext>
            </a:extLst>
          </p:cNvPr>
          <p:cNvSpPr/>
          <p:nvPr/>
        </p:nvSpPr>
        <p:spPr>
          <a:xfrm>
            <a:off x="2120178" y="880557"/>
            <a:ext cx="2678349" cy="23089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六邊形 7">
            <a:extLst>
              <a:ext uri="{FF2B5EF4-FFF2-40B4-BE49-F238E27FC236}">
                <a16:creationId xmlns:a16="http://schemas.microsoft.com/office/drawing/2014/main" id="{907C4473-76D1-F042-49F7-52DE16E47403}"/>
              </a:ext>
            </a:extLst>
          </p:cNvPr>
          <p:cNvSpPr/>
          <p:nvPr/>
        </p:nvSpPr>
        <p:spPr>
          <a:xfrm>
            <a:off x="2294815" y="1071430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1E38791-0D75-84DF-210F-45C19716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85900"/>
            <a:ext cx="1379912" cy="1219457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F83D658-4996-1C2E-E567-508F8204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734"/>
              </p:ext>
            </p:extLst>
          </p:nvPr>
        </p:nvGraphicFramePr>
        <p:xfrm>
          <a:off x="8586742" y="6525202"/>
          <a:ext cx="7848600" cy="18952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86166977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zh-HK" altLang="en-US" sz="3600" b="1" dirty="0"/>
                        <a:t>內部</a:t>
                      </a:r>
                      <a:r>
                        <a:rPr lang="zh-HK" altLang="en-US" sz="3600" b="1" dirty="0" smtClean="0"/>
                        <a:t>需求</a:t>
                      </a:r>
                      <a:r>
                        <a:rPr lang="en-US" altLang="zh-HK" sz="3600" b="1" dirty="0" smtClean="0"/>
                        <a:t> 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HK" altLang="en-US" sz="3600" b="1" dirty="0"/>
                        <a:t>外部</a:t>
                      </a:r>
                      <a:r>
                        <a:rPr lang="zh-HK" altLang="en-US" sz="3600" b="1" dirty="0" smtClean="0"/>
                        <a:t>需求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  <a:tr h="1255171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dirty="0"/>
                        <a:t>溫度下降。</a:t>
                      </a:r>
                      <a:endParaRPr lang="en-US" altLang="zh-TW" sz="2800" dirty="0"/>
                    </a:p>
                    <a:p>
                      <a:pPr algn="r"/>
                      <a:r>
                        <a:rPr lang="zh-TW" altLang="en-US" sz="2800" dirty="0"/>
                        <a:t>我會去買一件外套。</a:t>
                      </a:r>
                      <a:endParaRPr lang="zh-HK" altLang="en-US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/>
                        <a:t>那件衣服很時尚，且有折扣。 我會買的。</a:t>
                      </a:r>
                      <a:endParaRPr lang="zh-HK" altLang="en-US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3860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9CD48089-91CC-7EB8-0CCF-2B3553572A4D}"/>
              </a:ext>
            </a:extLst>
          </p:cNvPr>
          <p:cNvSpPr txBox="1"/>
          <p:nvPr/>
        </p:nvSpPr>
        <p:spPr>
          <a:xfrm>
            <a:off x="1814158" y="1131218"/>
            <a:ext cx="10662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54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階段</a:t>
            </a: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一</a:t>
            </a:r>
            <a:endParaRPr kumimoji="0" lang="en-US" altLang="zh-HK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algn="r">
              <a:defRPr/>
            </a:pPr>
            <a:r>
              <a:rPr kumimoji="0" lang="zh-HK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認可需要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93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1" y="4358670"/>
            <a:ext cx="7848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K" sz="2400" dirty="0"/>
          </a:p>
          <a:p>
            <a:r>
              <a:rPr lang="zh-TW" altLang="en-US" sz="2800" dirty="0"/>
              <a:t>消費者尋求</a:t>
            </a:r>
            <a:r>
              <a:rPr lang="zh-TW" altLang="en-US" sz="2800" dirty="0" smtClean="0">
                <a:solidFill>
                  <a:schemeClr val="tx1"/>
                </a:solidFill>
              </a:rPr>
              <a:t>有助於作出</a:t>
            </a:r>
            <a:r>
              <a:rPr lang="zh-TW" altLang="en-US" sz="2800" dirty="0">
                <a:solidFill>
                  <a:schemeClr val="tx1"/>
                </a:solidFill>
              </a:rPr>
              <a:t>購買決定</a:t>
            </a:r>
            <a:r>
              <a:rPr lang="zh-TW" altLang="en-US" sz="2800" dirty="0"/>
              <a:t>的資訊。</a:t>
            </a:r>
            <a:endParaRPr lang="zh-HK" altLang="en-US" sz="28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95698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階段二</a:t>
            </a:r>
            <a:endParaRPr kumimoji="0" lang="zh-TW" alt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algn="r">
              <a:defRPr/>
            </a:pPr>
            <a:r>
              <a:rPr kumimoji="0" lang="zh-HK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資訊檢索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28313"/>
              </p:ext>
            </p:extLst>
          </p:nvPr>
        </p:nvGraphicFramePr>
        <p:xfrm>
          <a:off x="8458198" y="5829300"/>
          <a:ext cx="7848602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1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  <a:gridCol w="3924301">
                  <a:extLst>
                    <a:ext uri="{9D8B030D-6E8A-4147-A177-3AD203B41FA5}">
                      <a16:colId xmlns:a16="http://schemas.microsoft.com/office/drawing/2014/main" val="2861669770"/>
                    </a:ext>
                  </a:extLst>
                </a:gridCol>
              </a:tblGrid>
              <a:tr h="714983">
                <a:tc>
                  <a:txBody>
                    <a:bodyPr/>
                    <a:lstStyle/>
                    <a:p>
                      <a:pPr algn="r"/>
                      <a:r>
                        <a:rPr lang="zh-HK" altLang="en-US" sz="36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內部</a:t>
                      </a:r>
                      <a:r>
                        <a:rPr lang="zh-HK" altLang="en-US" sz="3600" b="1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資訊</a:t>
                      </a:r>
                      <a:r>
                        <a:rPr lang="en-US" altLang="zh-HK" sz="3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HK" altLang="en-US" sz="3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HK" altLang="en-US" sz="36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外部</a:t>
                      </a:r>
                      <a:r>
                        <a:rPr lang="zh-HK" altLang="en-US" sz="3600" b="1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資訊</a:t>
                      </a:r>
                      <a:endParaRPr lang="zh-HK" altLang="en-US" sz="3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  <a:tr h="2485417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b="0" dirty="0">
                          <a:solidFill>
                            <a:schemeClr val="tx1"/>
                          </a:solidFill>
                        </a:rPr>
                        <a:t>已經存在於消費者的記憶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中：</a:t>
                      </a:r>
                      <a:endParaRPr lang="en-US" altLang="zh-H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altLang="zh-TW" sz="2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去年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我對這個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時裝品牌有甚麼體驗？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</a:rPr>
                        <a:t>從其他消費者處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獲取：</a:t>
                      </a:r>
                      <a:endParaRPr lang="en-US" altLang="zh-TW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altLang="zh-TW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時裝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部落客如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何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</a:rPr>
                        <a:t>評價這個時尚品牌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</a:rPr>
                        <a:t>？</a:t>
                      </a:r>
                      <a:endParaRPr lang="en-US" altLang="zh-TW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3860"/>
                  </a:ext>
                </a:extLst>
              </a:tr>
            </a:tbl>
          </a:graphicData>
        </a:graphic>
      </p:graphicFrame>
      <p:sp>
        <p:nvSpPr>
          <p:cNvPr id="8" name="六邊形 7">
            <a:extLst>
              <a:ext uri="{FF2B5EF4-FFF2-40B4-BE49-F238E27FC236}">
                <a16:creationId xmlns:a16="http://schemas.microsoft.com/office/drawing/2014/main" id="{6C238203-8F6E-D65F-1CB6-D29156DA7F91}"/>
              </a:ext>
            </a:extLst>
          </p:cNvPr>
          <p:cNvSpPr/>
          <p:nvPr/>
        </p:nvSpPr>
        <p:spPr>
          <a:xfrm>
            <a:off x="2546171" y="872400"/>
            <a:ext cx="2635429" cy="2428480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" name="六邊形 8">
            <a:extLst>
              <a:ext uri="{FF2B5EF4-FFF2-40B4-BE49-F238E27FC236}">
                <a16:creationId xmlns:a16="http://schemas.microsoft.com/office/drawing/2014/main" id="{6DE49CC5-99B7-191A-6BEC-0FD059FC4EF6}"/>
              </a:ext>
            </a:extLst>
          </p:cNvPr>
          <p:cNvSpPr/>
          <p:nvPr/>
        </p:nvSpPr>
        <p:spPr>
          <a:xfrm>
            <a:off x="2720809" y="1063273"/>
            <a:ext cx="2284744" cy="210533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552C4E4-F56B-8032-0B2B-D645CD18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32" y="1561649"/>
            <a:ext cx="1232168" cy="114345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32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1" y="4728001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消費者根據產品功能、品牌</a:t>
            </a:r>
            <a:r>
              <a:rPr lang="zh-TW" altLang="en-US" sz="2800" dirty="0" smtClean="0">
                <a:solidFill>
                  <a:schemeClr val="tx1"/>
                </a:solidFill>
              </a:rPr>
              <a:t>認知度和</a:t>
            </a:r>
            <a:r>
              <a:rPr lang="zh-TW" altLang="en-US" sz="2800" dirty="0">
                <a:solidFill>
                  <a:schemeClr val="tx1"/>
                </a:solidFill>
              </a:rPr>
              <a:t>其他屬性來</a:t>
            </a:r>
            <a:r>
              <a:rPr lang="zh-TW" altLang="en-US" sz="2800" dirty="0" smtClean="0">
                <a:solidFill>
                  <a:schemeClr val="tx1"/>
                </a:solidFill>
              </a:rPr>
              <a:t>評估可供的選擇。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08921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階段三</a:t>
            </a:r>
            <a:endParaRPr kumimoji="0" lang="en-US" altLang="zh-HK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algn="r">
              <a:defRPr/>
            </a:pPr>
            <a:r>
              <a:rPr kumimoji="0" lang="zh-TW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評估可供的選擇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50283"/>
              </p:ext>
            </p:extLst>
          </p:nvPr>
        </p:nvGraphicFramePr>
        <p:xfrm>
          <a:off x="8458201" y="6274389"/>
          <a:ext cx="7848600" cy="18952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86166977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1" dirty="0"/>
                        <a:t>消費者考慮不同的屬性</a:t>
                      </a:r>
                      <a:r>
                        <a:rPr lang="en-US" altLang="zh-HK" sz="3600" b="1" dirty="0"/>
                        <a:t> 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  <a:tr h="1255171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dirty="0"/>
                        <a:t>這件衣服的顏色很流行。</a:t>
                      </a:r>
                      <a:endParaRPr lang="en-US" altLang="zh-TW" sz="2800" dirty="0"/>
                    </a:p>
                    <a:p>
                      <a:pPr algn="r"/>
                      <a:r>
                        <a:rPr lang="zh-TW" altLang="en-US" sz="2800" dirty="0"/>
                        <a:t>非常適合這個季節。</a:t>
                      </a:r>
                      <a:endParaRPr lang="zh-HK" alt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/>
                        <a:t>這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件衣服簡單且合身。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最佳的必需單品。</a:t>
                      </a:r>
                      <a:endParaRPr lang="zh-HK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3860"/>
                  </a:ext>
                </a:extLst>
              </a:tr>
            </a:tbl>
          </a:graphicData>
        </a:graphic>
      </p:graphicFrame>
      <p:sp>
        <p:nvSpPr>
          <p:cNvPr id="2" name="六邊形 1">
            <a:extLst>
              <a:ext uri="{FF2B5EF4-FFF2-40B4-BE49-F238E27FC236}">
                <a16:creationId xmlns:a16="http://schemas.microsoft.com/office/drawing/2014/main" id="{78C3B636-8B86-6EE6-1DAA-C8D0C553C4FD}"/>
              </a:ext>
            </a:extLst>
          </p:cNvPr>
          <p:cNvSpPr/>
          <p:nvPr/>
        </p:nvSpPr>
        <p:spPr>
          <a:xfrm>
            <a:off x="2674061" y="868456"/>
            <a:ext cx="2678349" cy="2308921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" name="六邊形 3">
            <a:extLst>
              <a:ext uri="{FF2B5EF4-FFF2-40B4-BE49-F238E27FC236}">
                <a16:creationId xmlns:a16="http://schemas.microsoft.com/office/drawing/2014/main" id="{DDB5F87C-C26E-1E50-F002-8D018A986846}"/>
              </a:ext>
            </a:extLst>
          </p:cNvPr>
          <p:cNvSpPr/>
          <p:nvPr/>
        </p:nvSpPr>
        <p:spPr>
          <a:xfrm>
            <a:off x="2848698" y="105932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9DB9FB6-AE35-4126-2F61-9249D432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12" y="1402491"/>
            <a:ext cx="1337124" cy="124085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09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1" y="461982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消費者</a:t>
            </a:r>
            <a:r>
              <a:rPr lang="zh-TW" altLang="en-US" sz="2800" dirty="0">
                <a:solidFill>
                  <a:schemeClr val="tx1"/>
                </a:solidFill>
              </a:rPr>
              <a:t>選擇</a:t>
            </a:r>
            <a:r>
              <a:rPr lang="zh-TW" altLang="en-US" sz="2800" dirty="0" smtClean="0">
                <a:solidFill>
                  <a:schemeClr val="tx1"/>
                </a:solidFill>
              </a:rPr>
              <a:t>能夠滿足需求</a:t>
            </a:r>
            <a:r>
              <a:rPr lang="zh-TW" altLang="en-US" sz="2800" dirty="0">
                <a:solidFill>
                  <a:schemeClr val="tx1"/>
                </a:solidFill>
              </a:rPr>
              <a:t>的</a:t>
            </a:r>
            <a:r>
              <a:rPr lang="zh-TW" altLang="en-US" sz="2800" dirty="0"/>
              <a:t>產品。</a:t>
            </a:r>
            <a:endParaRPr lang="zh-HK" altLang="en-US" sz="28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592949" y="962927"/>
            <a:ext cx="9553260" cy="2337953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階段</a:t>
            </a:r>
            <a:r>
              <a:rPr lang="zh-TW" altLang="en-US" sz="54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四</a:t>
            </a:r>
            <a:endParaRPr lang="en-US" altLang="zh-HK" sz="5400" b="1" dirty="0">
              <a:solidFill>
                <a:prstClr val="black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5400" dirty="0">
                <a:solidFill>
                  <a:schemeClr val="bg1"/>
                </a:solidFill>
              </a:rPr>
              <a:t>購買決定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07433"/>
              </p:ext>
            </p:extLst>
          </p:nvPr>
        </p:nvGraphicFramePr>
        <p:xfrm>
          <a:off x="8458201" y="5584216"/>
          <a:ext cx="78486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/>
                        <a:t>可能影響購買</a:t>
                      </a:r>
                      <a:r>
                        <a:rPr lang="zh-HK" altLang="en-US" sz="3600" dirty="0">
                          <a:solidFill>
                            <a:schemeClr val="bg1"/>
                          </a:solidFill>
                        </a:rPr>
                        <a:t>決定</a:t>
                      </a:r>
                      <a:r>
                        <a:rPr lang="zh-TW" altLang="en-US" sz="3600" b="1" dirty="0"/>
                        <a:t>的</a:t>
                      </a:r>
                      <a:r>
                        <a:rPr lang="zh-TW" altLang="en-US" sz="3600" b="1" dirty="0" smtClean="0"/>
                        <a:t>因素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</a:tbl>
          </a:graphicData>
        </a:graphic>
      </p:graphicFrame>
      <p:sp>
        <p:nvSpPr>
          <p:cNvPr id="4" name="六邊形 3">
            <a:extLst>
              <a:ext uri="{FF2B5EF4-FFF2-40B4-BE49-F238E27FC236}">
                <a16:creationId xmlns:a16="http://schemas.microsoft.com/office/drawing/2014/main" id="{26F84C42-7636-74E5-DA0C-6981A79D09DA}"/>
              </a:ext>
            </a:extLst>
          </p:cNvPr>
          <p:cNvSpPr/>
          <p:nvPr/>
        </p:nvSpPr>
        <p:spPr>
          <a:xfrm>
            <a:off x="2751204" y="962927"/>
            <a:ext cx="2678349" cy="230892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6" name="六邊形 5">
            <a:extLst>
              <a:ext uri="{FF2B5EF4-FFF2-40B4-BE49-F238E27FC236}">
                <a16:creationId xmlns:a16="http://schemas.microsoft.com/office/drawing/2014/main" id="{B587964E-F531-193B-65E3-6BD434431F40}"/>
              </a:ext>
            </a:extLst>
          </p:cNvPr>
          <p:cNvSpPr/>
          <p:nvPr/>
        </p:nvSpPr>
        <p:spPr>
          <a:xfrm>
            <a:off x="2925841" y="1153800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E20AEA-A483-533C-086F-DDA40429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55" y="1545762"/>
            <a:ext cx="1337124" cy="1240850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CE45C09-48F0-9FB7-57E6-0A040F7589C7}"/>
              </a:ext>
            </a:extLst>
          </p:cNvPr>
          <p:cNvCxnSpPr/>
          <p:nvPr/>
        </p:nvCxnSpPr>
        <p:spPr>
          <a:xfrm>
            <a:off x="9272430" y="7869557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橢圓 17">
            <a:extLst>
              <a:ext uri="{FF2B5EF4-FFF2-40B4-BE49-F238E27FC236}">
                <a16:creationId xmlns:a16="http://schemas.microsoft.com/office/drawing/2014/main" id="{56312D82-767F-CA0E-3994-1248D1BFAA7F}"/>
              </a:ext>
            </a:extLst>
          </p:cNvPr>
          <p:cNvSpPr/>
          <p:nvPr/>
        </p:nvSpPr>
        <p:spPr>
          <a:xfrm>
            <a:off x="9208215" y="8494473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F263C67-CE0D-906B-A1AA-26B0D8D82D28}"/>
              </a:ext>
            </a:extLst>
          </p:cNvPr>
          <p:cNvCxnSpPr/>
          <p:nvPr/>
        </p:nvCxnSpPr>
        <p:spPr>
          <a:xfrm>
            <a:off x="11506200" y="7810500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A3CA5251-8AC0-1ACB-C7ED-0ABDD8A25C0F}"/>
              </a:ext>
            </a:extLst>
          </p:cNvPr>
          <p:cNvSpPr/>
          <p:nvPr/>
        </p:nvSpPr>
        <p:spPr>
          <a:xfrm>
            <a:off x="11441985" y="8435416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EEE4297-E394-B86E-23A5-1D6D09BFC9D4}"/>
              </a:ext>
            </a:extLst>
          </p:cNvPr>
          <p:cNvCxnSpPr/>
          <p:nvPr/>
        </p:nvCxnSpPr>
        <p:spPr>
          <a:xfrm>
            <a:off x="13487400" y="7801265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橢圓 21">
            <a:extLst>
              <a:ext uri="{FF2B5EF4-FFF2-40B4-BE49-F238E27FC236}">
                <a16:creationId xmlns:a16="http://schemas.microsoft.com/office/drawing/2014/main" id="{93D68259-D22C-819B-779F-B9A934BCB326}"/>
              </a:ext>
            </a:extLst>
          </p:cNvPr>
          <p:cNvSpPr/>
          <p:nvPr/>
        </p:nvSpPr>
        <p:spPr>
          <a:xfrm>
            <a:off x="13423185" y="8426181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D727DBE-C133-CD6E-A1A0-B97D0129D865}"/>
              </a:ext>
            </a:extLst>
          </p:cNvPr>
          <p:cNvCxnSpPr/>
          <p:nvPr/>
        </p:nvCxnSpPr>
        <p:spPr>
          <a:xfrm>
            <a:off x="15468598" y="7825816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3013BA8C-EFF6-5FB1-615B-6A5C2B14ACAF}"/>
              </a:ext>
            </a:extLst>
          </p:cNvPr>
          <p:cNvSpPr/>
          <p:nvPr/>
        </p:nvSpPr>
        <p:spPr>
          <a:xfrm>
            <a:off x="15404383" y="8450732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8357525" y="8573702"/>
            <a:ext cx="8553823" cy="1200329"/>
            <a:chOff x="8357525" y="8573702"/>
            <a:chExt cx="8553823" cy="1200329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67501C5-AC35-5E53-3AD1-CA536D7326CC}"/>
                </a:ext>
              </a:extLst>
            </p:cNvPr>
            <p:cNvSpPr txBox="1"/>
            <p:nvPr/>
          </p:nvSpPr>
          <p:spPr>
            <a:xfrm>
              <a:off x="10515599" y="8595346"/>
              <a:ext cx="18825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HK" altLang="en-US" sz="2400" dirty="0"/>
                <a:t>促銷活動</a:t>
              </a: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607D625-3D83-6840-F429-5F02C8AD41F6}"/>
                </a:ext>
              </a:extLst>
            </p:cNvPr>
            <p:cNvSpPr txBox="1"/>
            <p:nvPr/>
          </p:nvSpPr>
          <p:spPr>
            <a:xfrm>
              <a:off x="12261998" y="8604812"/>
              <a:ext cx="23245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HK" altLang="en-US" sz="2400" dirty="0"/>
                <a:t>商店的商品</a:t>
              </a:r>
              <a:r>
                <a:rPr lang="zh-HK" altLang="en-US" sz="2400" dirty="0" smtClean="0">
                  <a:solidFill>
                    <a:schemeClr val="tx1"/>
                  </a:solidFill>
                </a:rPr>
                <a:t>和</a:t>
              </a:r>
              <a:endParaRPr lang="en-US" altLang="zh-HK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HK" altLang="en-US" sz="2400" dirty="0" smtClean="0">
                  <a:solidFill>
                    <a:schemeClr val="tx1"/>
                  </a:solidFill>
                </a:rPr>
                <a:t>狀況</a:t>
              </a:r>
              <a:endParaRPr lang="zh-HK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10B36504-B56F-227D-9526-088167289759}"/>
                </a:ext>
              </a:extLst>
            </p:cNvPr>
            <p:cNvSpPr txBox="1"/>
            <p:nvPr/>
          </p:nvSpPr>
          <p:spPr>
            <a:xfrm>
              <a:off x="8357525" y="8599467"/>
              <a:ext cx="20313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dirty="0"/>
                <a:t>實際購買時的</a:t>
              </a:r>
              <a:endParaRPr lang="en-US" altLang="zh-TW" sz="2400" dirty="0"/>
            </a:p>
            <a:p>
              <a:pPr algn="ctr"/>
              <a:r>
                <a:rPr lang="zh-HK" altLang="en-US" sz="2400" dirty="0"/>
                <a:t>客戶服務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0E4161CD-41EF-3DBC-707D-31EE2265B091}"/>
                </a:ext>
              </a:extLst>
            </p:cNvPr>
            <p:cNvSpPr txBox="1"/>
            <p:nvPr/>
          </p:nvSpPr>
          <p:spPr>
            <a:xfrm>
              <a:off x="14271338" y="8573702"/>
              <a:ext cx="264001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</a:rPr>
                <a:t>網站使用者</a:t>
              </a:r>
              <a:r>
                <a:rPr lang="zh-TW" altLang="en-US" sz="2400" dirty="0" smtClean="0">
                  <a:solidFill>
                    <a:schemeClr val="tx1"/>
                  </a:solidFill>
                </a:rPr>
                <a:t>介面</a:t>
              </a:r>
              <a:endParaRPr lang="en-US" altLang="zh-TW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</a:rPr>
                <a:t>和使用者</a:t>
              </a:r>
              <a:r>
                <a:rPr lang="zh-TW" altLang="en-US" sz="2400" dirty="0">
                  <a:solidFill>
                    <a:schemeClr val="tx1"/>
                  </a:solidFill>
                </a:rPr>
                <a:t>體驗</a:t>
              </a:r>
              <a:endParaRPr lang="en-US" altLang="zh-TW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HK" sz="2400" dirty="0"/>
                <a:t>(</a:t>
              </a:r>
              <a:r>
                <a:rPr lang="zh-HK" altLang="en-US" sz="2400" dirty="0"/>
                <a:t>線上購物</a:t>
              </a:r>
              <a:r>
                <a:rPr lang="en-US" altLang="zh-HK" sz="2400" dirty="0"/>
                <a:t>)</a:t>
              </a:r>
              <a:endParaRPr lang="zh-HK" altLang="en-US" sz="2400" dirty="0"/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67ED645A-B6A2-873C-ABDF-E0F6F68F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328" y="6925333"/>
            <a:ext cx="1252901" cy="127777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FAC2D64-789B-27F9-3E12-B28726DCB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101" y="6925333"/>
            <a:ext cx="1304712" cy="1330618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8067C2BB-C3CA-8F1A-E46E-53C2138B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5678" y="6892055"/>
            <a:ext cx="1217409" cy="124158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41BFB5F-C0B6-8EF6-DFF3-2245697E7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0703" y="7213002"/>
            <a:ext cx="1024767" cy="1024767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7EBF96CC-21AD-E26F-3D0E-A4AFC23E46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77" t="3653" r="7248" b="20441"/>
          <a:stretch/>
        </p:blipFill>
        <p:spPr>
          <a:xfrm>
            <a:off x="8520222" y="6996382"/>
            <a:ext cx="1698714" cy="108185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61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4381500"/>
            <a:ext cx="81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消費者決定</a:t>
            </a:r>
            <a:r>
              <a:rPr lang="zh-TW" altLang="en-US" sz="2800" dirty="0">
                <a:solidFill>
                  <a:schemeClr val="tx1"/>
                </a:solidFill>
              </a:rPr>
              <a:t>何時、何</a:t>
            </a:r>
            <a:r>
              <a:rPr lang="zh-TW" altLang="en-US" sz="2800" dirty="0" smtClean="0">
                <a:solidFill>
                  <a:schemeClr val="tx1"/>
                </a:solidFill>
              </a:rPr>
              <a:t>地及如何</a:t>
            </a:r>
            <a:r>
              <a:rPr lang="zh-TW" altLang="en-US" sz="2800" dirty="0">
                <a:solidFill>
                  <a:schemeClr val="tx1"/>
                </a:solidFill>
              </a:rPr>
              <a:t>購買</a:t>
            </a:r>
            <a:r>
              <a:rPr lang="zh-TW" altLang="en-US" sz="2800" dirty="0"/>
              <a:t>。</a:t>
            </a:r>
            <a:endParaRPr lang="zh-HK" altLang="en-US" sz="28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30838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階段</a:t>
            </a:r>
            <a:r>
              <a:rPr lang="zh-TW" altLang="en-US" sz="54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五</a:t>
            </a:r>
            <a:endParaRPr kumimoji="0" lang="en-US" altLang="zh-HK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algn="r">
              <a:defRPr/>
            </a:pPr>
            <a:r>
              <a:rPr kumimoji="0" lang="zh-HK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購買</a:t>
            </a:r>
          </a:p>
        </p:txBody>
      </p:sp>
      <p:sp>
        <p:nvSpPr>
          <p:cNvPr id="4" name="六邊形 3">
            <a:extLst>
              <a:ext uri="{FF2B5EF4-FFF2-40B4-BE49-F238E27FC236}">
                <a16:creationId xmlns:a16="http://schemas.microsoft.com/office/drawing/2014/main" id="{4CE26644-1D1E-15CB-1A80-DC65AC303920}"/>
              </a:ext>
            </a:extLst>
          </p:cNvPr>
          <p:cNvSpPr/>
          <p:nvPr/>
        </p:nvSpPr>
        <p:spPr>
          <a:xfrm>
            <a:off x="2636680" y="874271"/>
            <a:ext cx="2678349" cy="2308921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六邊形 5">
            <a:extLst>
              <a:ext uri="{FF2B5EF4-FFF2-40B4-BE49-F238E27FC236}">
                <a16:creationId xmlns:a16="http://schemas.microsoft.com/office/drawing/2014/main" id="{C68AABA1-1182-ED4F-8BA8-F607B92A9A23}"/>
              </a:ext>
            </a:extLst>
          </p:cNvPr>
          <p:cNvSpPr/>
          <p:nvPr/>
        </p:nvSpPr>
        <p:spPr>
          <a:xfrm>
            <a:off x="2811317" y="106514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FA18F99-27D4-5ABE-7D2C-867A673B1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731" y="1445559"/>
            <a:ext cx="1337124" cy="1240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61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13843</TotalTime>
  <Words>1245</Words>
  <Application>Microsoft Office PowerPoint</Application>
  <PresentationFormat>自訂</PresentationFormat>
  <Paragraphs>350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Avenir Next LT Pro Demi</vt:lpstr>
      <vt:lpstr>PT Sans</vt:lpstr>
      <vt:lpstr>新細明體</vt:lpstr>
      <vt:lpstr>Arial</vt:lpstr>
      <vt:lpstr>Calibri</vt:lpstr>
      <vt:lpstr>Symbol</vt:lpstr>
      <vt:lpstr>Times New Roman</vt:lpstr>
      <vt:lpstr>Trebuchet MS</vt:lpstr>
      <vt:lpstr>Verdana</vt:lpstr>
      <vt:lpstr>Office Theme</vt:lpstr>
      <vt:lpstr> 消費者的服裝選擇行為及其影響</vt:lpstr>
      <vt:lpstr>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三種消費者的行為</vt:lpstr>
      <vt:lpstr>PowerPoint 簡報</vt:lpstr>
      <vt:lpstr>PowerPoint 簡報</vt:lpstr>
      <vt:lpstr>PowerPoint 簡報</vt:lpstr>
      <vt:lpstr>PowerPoint 簡報</vt:lpstr>
      <vt:lpstr>香港都會大學FHDFASH數碼時裝設計高級文憑學生創作品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Behaviour in Clothing choices and implications</dc:title>
  <dc:creator>anna lau</dc:creator>
  <cp:keywords>DAGJAqqrV4w,BAFxrn3ZK8Y</cp:keywords>
  <cp:lastModifiedBy>POON, Suk-mei Cindy</cp:lastModifiedBy>
  <cp:revision>154</cp:revision>
  <dcterms:created xsi:type="dcterms:W3CDTF">2024-06-24T02:53:47Z</dcterms:created>
  <dcterms:modified xsi:type="dcterms:W3CDTF">2025-03-12T07:38:39Z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2024-06-24T00:00:00Z</vt:filetime>
  </property>
  <property fmtid="{D5CDD505-2E9C-101B-9397-08002B2CF9AE}" pid="3" name="Creator">
    <vt:lpwstr>Canva</vt:lpwstr>
  </property>
  <property fmtid="{D5CDD505-2E9C-101B-9397-08002B2CF9AE}" pid="4" name="LastSaved">
    <vt:filetime>2024-06-24T00:00:00Z</vt:filetime>
  </property>
  <property fmtid="{D5CDD505-2E9C-101B-9397-08002B2CF9AE}" pid="5" name="Producer">
    <vt:lpwstr>Canva</vt:lpwstr>
  </property>
</Properties>
</file>